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80" r:id="rId4"/>
    <p:sldId id="281" r:id="rId5"/>
    <p:sldId id="278" r:id="rId6"/>
    <p:sldId id="279" r:id="rId7"/>
    <p:sldId id="275" r:id="rId8"/>
    <p:sldId id="274" r:id="rId9"/>
    <p:sldId id="282" r:id="rId10"/>
    <p:sldId id="277" r:id="rId11"/>
    <p:sldId id="268" r:id="rId12"/>
    <p:sldId id="260" r:id="rId13"/>
    <p:sldId id="258" r:id="rId14"/>
    <p:sldId id="271" r:id="rId15"/>
    <p:sldId id="276" r:id="rId16"/>
    <p:sldId id="265" r:id="rId17"/>
  </p:sldIdLst>
  <p:sldSz cx="18288000" cy="10287000"/>
  <p:notesSz cx="6858000" cy="9144000"/>
  <p:embeddedFontLst>
    <p:embeddedFont>
      <p:font typeface="Open Sauce" pitchFamily="2" charset="77"/>
      <p:regular r:id="rId19"/>
    </p:embeddedFont>
    <p:embeddedFont>
      <p:font typeface="Open Sauce Bold" pitchFamily="2" charset="77"/>
      <p:regular r:id="rId20"/>
      <p:bold r:id="rId21"/>
    </p:embeddedFont>
    <p:embeddedFont>
      <p:font typeface="Poppins" pitchFamily="2" charset="77"/>
      <p:regular r:id="rId22"/>
      <p:bold r:id="rId23"/>
      <p:italic r:id="rId24"/>
      <p:boldItalic r:id="rId25"/>
    </p:embeddedFont>
    <p:embeddedFont>
      <p:font typeface="Poppins Bold" pitchFamily="2" charset="77"/>
      <p:regular r:id="rId26"/>
      <p:bold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FF81"/>
    <a:srgbClr val="0B5304"/>
    <a:srgbClr val="F9ED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3EEB3C-F956-4593-8DD0-293F48EF76B4}" v="15" dt="2026-02-08T00:19:37.0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589" autoAdjust="0"/>
  </p:normalViewPr>
  <p:slideViewPr>
    <p:cSldViewPr>
      <p:cViewPr varScale="1">
        <p:scale>
          <a:sx n="80" d="100"/>
          <a:sy n="80" d="100"/>
        </p:scale>
        <p:origin x="824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39B970-E939-4EA8-A7F8-4A1EF88CB061}" type="datetimeFigureOut">
              <a:rPr lang="es-ES" smtClean="0"/>
              <a:t>10/2/26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169465-ED39-4350-9AEB-90D8A60B055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6362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3B952E-C48E-F720-A303-327591F4E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EB677A1-AE94-0E87-758D-F36257A8E0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242E21B-0E5B-38EF-EA11-754C1F7DCC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C45A673-68E4-C01E-07BF-2F2A3D96B5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169465-ED39-4350-9AEB-90D8A60B0557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1529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169465-ED39-4350-9AEB-90D8A60B0557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37185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C20060-5D01-FC93-6559-98E056957F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5D9FF31-DE87-0E55-3BF9-C05B789816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DDD2946-7F9C-E305-689A-154CABD294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C46A608-4D1A-7898-26BB-98780C498A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169465-ED39-4350-9AEB-90D8A60B0557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8318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48B03-3128-43EE-9B1E-381DD98D8523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8569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participacion.castillalamancha.es/participacion/plan-regional-de-biometanizacion" TargetMode="External"/><Relationship Id="rId3" Type="http://schemas.openxmlformats.org/officeDocument/2006/relationships/image" Target="../media/image4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2.png"/><Relationship Id="rId10" Type="http://schemas.openxmlformats.org/officeDocument/2006/relationships/image" Target="../media/image30.png"/><Relationship Id="rId4" Type="http://schemas.openxmlformats.org/officeDocument/2006/relationships/image" Target="../media/image15.png"/><Relationship Id="rId9" Type="http://schemas.openxmlformats.org/officeDocument/2006/relationships/hyperlink" Target="https://www.sciencedirect.com/science/article/pii/S2590332222002676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hyperlink" Target="https://eur-lex.europa.eu/legal-content/ES/TXT/?uri=CELEX:62022CJ0576" TargetMode="External"/><Relationship Id="rId7" Type="http://schemas.openxmlformats.org/officeDocument/2006/relationships/image" Target="../media/image36.emf"/><Relationship Id="rId2" Type="http://schemas.openxmlformats.org/officeDocument/2006/relationships/hyperlink" Target="https://www.miteco.gob.es/es/agua/temas/estado-y-calidad-de-las-aguas/proteccion-nitratos-pesticidas/estado-nitratos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emf"/><Relationship Id="rId5" Type="http://schemas.openxmlformats.org/officeDocument/2006/relationships/image" Target="../media/image4.png"/><Relationship Id="rId4" Type="http://schemas.openxmlformats.org/officeDocument/2006/relationships/image" Target="../media/image3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1.jp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5.pn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3.png"/><Relationship Id="rId5" Type="http://schemas.openxmlformats.org/officeDocument/2006/relationships/image" Target="../media/image11.png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5.emf"/><Relationship Id="rId7" Type="http://schemas.openxmlformats.org/officeDocument/2006/relationships/image" Target="../media/image7.sv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6.png"/><Relationship Id="rId9" Type="http://schemas.openxmlformats.org/officeDocument/2006/relationships/image" Target="../media/image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4.jpg"/><Relationship Id="rId2" Type="http://schemas.openxmlformats.org/officeDocument/2006/relationships/hyperlink" Target="https://www.retema.es/actualidad/son-los-proyectos-de-metanizacion-la-solucion-al-problema-de-los-purines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stillalamancha.es/sites/default/files/documentos/pdf/20210204/estudio-inventario_de_residuos_la_mancha.pdf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3)%09El%20uso%20de%20la%20vinaza%20en%20fertirrigaci&#243;n%20es%20una%20alternativa%20prometedroa%20frente%20a%20la%20creciente%20demanda%20de%20los%20fertilizantes%20organominerales,%20como%20el%20digestato,%20manteni&#233;ndose%20la%20reutilizaci&#243;n%20de%20la%20vinaza%20mediante%20pr&#225;cticas%20controladas%20y%20un%20menor%20impacto%20ambiental.%20El%20estado%20actual%20de%20la%20t&#233;cnica%20se&#241;ala%20posibles%20ventajas%20asociadas%20a%20la%20conversi&#243;n%20de%20la%20vinaza%20en%20fertilizantes%20organominerales,%20como%20la%20facilidad%20de%20transporte%20y%20manipulaci&#243;n,%20la%20baja%20variabilidad%20en%20su%20composici&#243;n%20y%20los%20menores%20riesgos%20de%20contaminaci&#243;n%20del%20suelo%20y%20los%20recursos%20h&#237;dricos.%20Se%20resumen%20y%20analizan%20cr&#237;ticamente%20los%20datos%20de%20investigaci&#243;n%20de%20los%20&#250;ltimos%20diez%20a&#241;os%20(2011-2021,%20n&#250;mero%20total%20de%20art&#237;culos%20revisados:%20175)%20sobre%20la%20composici&#243;n%20de%20la%20vinaza." TargetMode="External"/><Relationship Id="rId7" Type="http://schemas.openxmlformats.org/officeDocument/2006/relationships/hyperlink" Target="https://www.ergofito.co.za/application/Vinasse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evistacultivar-es.com/noticias/residuo-da-producao-de-etanol-pode-virar-fertilizante-agricola" TargetMode="External"/><Relationship Id="rId5" Type="http://schemas.openxmlformats.org/officeDocument/2006/relationships/hyperlink" Target="https://organicfertilizermachine.com/eco-solutions/how-to-make-vinasse-organic-fertilizer" TargetMode="External"/><Relationship Id="rId4" Type="http://schemas.openxmlformats.org/officeDocument/2006/relationships/hyperlink" Target="https://iopscience.iop.org/article/10.1088/1755-1315/1133/1/012023?utm_source=researchgate.net&amp;utm_medium=article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3390/ijerph15020354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hyperlink" Target="https://pubs.acs.org/doi/10.1021/acs.est.1c00698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science/article/pii/S0301421519301715?via%3Dihub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n 19">
            <a:extLst>
              <a:ext uri="{FF2B5EF4-FFF2-40B4-BE49-F238E27FC236}">
                <a16:creationId xmlns:a16="http://schemas.microsoft.com/office/drawing/2014/main" id="{8BFADC09-F5D3-9FCA-9B89-6BE47E571B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94" b="12494"/>
          <a:stretch/>
        </p:blipFill>
        <p:spPr>
          <a:xfrm>
            <a:off x="11915" y="0"/>
            <a:ext cx="18285041" cy="1028700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 rot="-5400000">
            <a:off x="9144000" y="130903"/>
            <a:ext cx="10156097" cy="10156097"/>
          </a:xfrm>
          <a:custGeom>
            <a:avLst/>
            <a:gdLst/>
            <a:ahLst/>
            <a:cxnLst/>
            <a:rect l="l" t="t" r="r" b="b"/>
            <a:pathLst>
              <a:path w="10156097" h="10156097">
                <a:moveTo>
                  <a:pt x="0" y="0"/>
                </a:moveTo>
                <a:lnTo>
                  <a:pt x="10156097" y="0"/>
                </a:lnTo>
                <a:lnTo>
                  <a:pt x="10156097" y="10156097"/>
                </a:lnTo>
                <a:lnTo>
                  <a:pt x="0" y="1015609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 rot="-5400000">
            <a:off x="-1012097" y="130903"/>
            <a:ext cx="10156097" cy="10156097"/>
          </a:xfrm>
          <a:custGeom>
            <a:avLst/>
            <a:gdLst/>
            <a:ahLst/>
            <a:cxnLst/>
            <a:rect l="l" t="t" r="r" b="b"/>
            <a:pathLst>
              <a:path w="10156097" h="10156097">
                <a:moveTo>
                  <a:pt x="0" y="0"/>
                </a:moveTo>
                <a:lnTo>
                  <a:pt x="10156097" y="0"/>
                </a:lnTo>
                <a:lnTo>
                  <a:pt x="10156097" y="10156097"/>
                </a:lnTo>
                <a:lnTo>
                  <a:pt x="0" y="1015609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TextBox 5"/>
          <p:cNvSpPr txBox="1"/>
          <p:nvPr/>
        </p:nvSpPr>
        <p:spPr>
          <a:xfrm>
            <a:off x="2335023" y="3824719"/>
            <a:ext cx="12600177" cy="4805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4096"/>
              </a:lnSpc>
            </a:pPr>
            <a:r>
              <a:rPr lang="en-US" sz="2926" b="1" spc="421" dirty="0">
                <a:solidFill>
                  <a:srgbClr val="FFFBF7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LOS BENEFICIOS PRIVADOS Y LOS COSTES PÚBLICOS</a:t>
            </a:r>
          </a:p>
        </p:txBody>
      </p:sp>
      <p:sp>
        <p:nvSpPr>
          <p:cNvPr id="7" name="Freeform 7"/>
          <p:cNvSpPr/>
          <p:nvPr/>
        </p:nvSpPr>
        <p:spPr>
          <a:xfrm rot="1056186">
            <a:off x="-1837132" y="6782224"/>
            <a:ext cx="5731664" cy="6204778"/>
          </a:xfrm>
          <a:custGeom>
            <a:avLst/>
            <a:gdLst/>
            <a:ahLst/>
            <a:cxnLst/>
            <a:rect l="l" t="t" r="r" b="b"/>
            <a:pathLst>
              <a:path w="5731664" h="6204778">
                <a:moveTo>
                  <a:pt x="0" y="0"/>
                </a:moveTo>
                <a:lnTo>
                  <a:pt x="5731664" y="0"/>
                </a:lnTo>
                <a:lnTo>
                  <a:pt x="5731664" y="6204778"/>
                </a:lnTo>
                <a:lnTo>
                  <a:pt x="0" y="620477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 rot="-9703857">
            <a:off x="14225045" y="-2131308"/>
            <a:ext cx="5963343" cy="6571177"/>
          </a:xfrm>
          <a:custGeom>
            <a:avLst/>
            <a:gdLst/>
            <a:ahLst/>
            <a:cxnLst/>
            <a:rect l="l" t="t" r="r" b="b"/>
            <a:pathLst>
              <a:path w="5963343" h="6571177">
                <a:moveTo>
                  <a:pt x="0" y="0"/>
                </a:moveTo>
                <a:lnTo>
                  <a:pt x="5963343" y="0"/>
                </a:lnTo>
                <a:lnTo>
                  <a:pt x="5963343" y="6571177"/>
                </a:lnTo>
                <a:lnTo>
                  <a:pt x="0" y="65711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9164871" y="8844884"/>
            <a:ext cx="343931" cy="343931"/>
          </a:xfrm>
          <a:custGeom>
            <a:avLst/>
            <a:gdLst/>
            <a:ahLst/>
            <a:cxnLst/>
            <a:rect l="l" t="t" r="r" b="b"/>
            <a:pathLst>
              <a:path w="343931" h="343931">
                <a:moveTo>
                  <a:pt x="0" y="0"/>
                </a:moveTo>
                <a:lnTo>
                  <a:pt x="343931" y="0"/>
                </a:lnTo>
                <a:lnTo>
                  <a:pt x="343931" y="343931"/>
                </a:lnTo>
                <a:lnTo>
                  <a:pt x="0" y="34393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TextBox 11"/>
          <p:cNvSpPr txBox="1"/>
          <p:nvPr/>
        </p:nvSpPr>
        <p:spPr>
          <a:xfrm>
            <a:off x="609600" y="4379875"/>
            <a:ext cx="15468600" cy="20590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905"/>
              </a:lnSpc>
            </a:pPr>
            <a:r>
              <a:rPr lang="en-US" sz="12075" b="1" dirty="0">
                <a:solidFill>
                  <a:srgbClr val="FFFBF7"/>
                </a:solidFill>
                <a:latin typeface="Poppins Bold"/>
                <a:ea typeface="Poppins Bold"/>
                <a:cs typeface="Poppins Bold"/>
                <a:sym typeface="Poppins Bold"/>
              </a:rPr>
              <a:t>	DEL ECOPOSTUREO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266872" y="6654966"/>
            <a:ext cx="10838601" cy="4923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1682" dirty="0">
                <a:solidFill>
                  <a:srgbClr val="FFFBF7"/>
                </a:solidFill>
                <a:latin typeface="Open Sauce"/>
                <a:ea typeface="Open Sauce"/>
                <a:cs typeface="Open Sauce"/>
                <a:sym typeface="Open Sauce"/>
              </a:rPr>
              <a:t>Máximo Florín Beltrán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336836" y="8864083"/>
            <a:ext cx="7579564" cy="3055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2634"/>
              </a:lnSpc>
            </a:pPr>
            <a:r>
              <a:rPr lang="en-US" sz="1881" dirty="0">
                <a:solidFill>
                  <a:srgbClr val="FFFBF7"/>
                </a:solidFill>
                <a:latin typeface="Open Sauce"/>
                <a:ea typeface="Open Sauce"/>
                <a:cs typeface="Open Sauce"/>
                <a:sym typeface="Open Sauce"/>
              </a:rPr>
              <a:t>https://www.researchgate.net/profile/Maximo-Florin-Beltran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286558" y="8864083"/>
            <a:ext cx="2866215" cy="3055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2634"/>
              </a:lnSpc>
            </a:pPr>
            <a:r>
              <a:rPr lang="en-US" sz="1881" dirty="0">
                <a:solidFill>
                  <a:srgbClr val="FFFBF7"/>
                </a:solidFill>
                <a:latin typeface="Open Sauce"/>
                <a:ea typeface="Open Sauce"/>
                <a:cs typeface="Open Sauce"/>
                <a:sym typeface="Open Sauce"/>
              </a:rPr>
              <a:t>Maximo.Florin@uclm.es</a:t>
            </a:r>
          </a:p>
        </p:txBody>
      </p:sp>
      <p:pic>
        <p:nvPicPr>
          <p:cNvPr id="16" name="Gráfico 15" descr="Correo electrónico con relleno sólido">
            <a:extLst>
              <a:ext uri="{FF2B5EF4-FFF2-40B4-BE49-F238E27FC236}">
                <a16:creationId xmlns:a16="http://schemas.microsoft.com/office/drawing/2014/main" id="{CDDD2801-9D0A-43A0-B919-440B7DBACBC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844343" y="8775399"/>
            <a:ext cx="482901" cy="482901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CDC4FF8-8869-08E7-1538-63A6B8C21E82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28004" t="11840" r="25774" b="9938"/>
          <a:stretch>
            <a:fillRect/>
          </a:stretch>
        </p:blipFill>
        <p:spPr>
          <a:xfrm>
            <a:off x="218181" y="130903"/>
            <a:ext cx="1938687" cy="328085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F8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FB4F5F-4855-261C-02F2-217568522D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C75F7837-0519-AF4B-2FAB-95FFA2F2B0E0}"/>
              </a:ext>
            </a:extLst>
          </p:cNvPr>
          <p:cNvSpPr txBox="1"/>
          <p:nvPr/>
        </p:nvSpPr>
        <p:spPr>
          <a:xfrm>
            <a:off x="3223154" y="883424"/>
            <a:ext cx="3634846" cy="4805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4096"/>
              </a:lnSpc>
            </a:pPr>
            <a:r>
              <a:rPr lang="en-US" sz="2926" b="1" spc="421" dirty="0">
                <a:solidFill>
                  <a:srgbClr val="0B530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EL BIOMETANO</a:t>
            </a:r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94F7AE0B-B2D2-89C3-E183-A7A8BC972947}"/>
              </a:ext>
            </a:extLst>
          </p:cNvPr>
          <p:cNvSpPr/>
          <p:nvPr/>
        </p:nvSpPr>
        <p:spPr>
          <a:xfrm rot="13479867">
            <a:off x="15304021" y="-1043473"/>
            <a:ext cx="4138352" cy="4479948"/>
          </a:xfrm>
          <a:custGeom>
            <a:avLst/>
            <a:gdLst/>
            <a:ahLst/>
            <a:cxnLst/>
            <a:rect l="l" t="t" r="r" b="b"/>
            <a:pathLst>
              <a:path w="4138352" h="4479948">
                <a:moveTo>
                  <a:pt x="0" y="0"/>
                </a:moveTo>
                <a:lnTo>
                  <a:pt x="4138352" y="0"/>
                </a:lnTo>
                <a:lnTo>
                  <a:pt x="4138352" y="4479948"/>
                </a:lnTo>
                <a:lnTo>
                  <a:pt x="0" y="44799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547AE1AA-CA71-C5C1-628B-7DED3C60865D}"/>
              </a:ext>
            </a:extLst>
          </p:cNvPr>
          <p:cNvSpPr/>
          <p:nvPr/>
        </p:nvSpPr>
        <p:spPr>
          <a:xfrm rot="1208100">
            <a:off x="-1266983" y="-1387451"/>
            <a:ext cx="3751473" cy="4993641"/>
          </a:xfrm>
          <a:custGeom>
            <a:avLst/>
            <a:gdLst/>
            <a:ahLst/>
            <a:cxnLst/>
            <a:rect l="l" t="t" r="r" b="b"/>
            <a:pathLst>
              <a:path w="3751473" h="4993641">
                <a:moveTo>
                  <a:pt x="0" y="0"/>
                </a:moveTo>
                <a:lnTo>
                  <a:pt x="3751473" y="0"/>
                </a:lnTo>
                <a:lnTo>
                  <a:pt x="3751473" y="4993641"/>
                </a:lnTo>
                <a:lnTo>
                  <a:pt x="0" y="499364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E69EFF2D-A27C-9F6C-0B79-3BB173330EF0}"/>
              </a:ext>
            </a:extLst>
          </p:cNvPr>
          <p:cNvSpPr/>
          <p:nvPr/>
        </p:nvSpPr>
        <p:spPr>
          <a:xfrm rot="-10056823">
            <a:off x="15914044" y="1713768"/>
            <a:ext cx="897453" cy="1785977"/>
          </a:xfrm>
          <a:custGeom>
            <a:avLst/>
            <a:gdLst/>
            <a:ahLst/>
            <a:cxnLst/>
            <a:rect l="l" t="t" r="r" b="b"/>
            <a:pathLst>
              <a:path w="897453" h="1785977">
                <a:moveTo>
                  <a:pt x="0" y="0"/>
                </a:moveTo>
                <a:lnTo>
                  <a:pt x="897453" y="0"/>
                </a:lnTo>
                <a:lnTo>
                  <a:pt x="897453" y="1785976"/>
                </a:lnTo>
                <a:lnTo>
                  <a:pt x="0" y="178597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9" name="Freeform 19">
            <a:extLst>
              <a:ext uri="{FF2B5EF4-FFF2-40B4-BE49-F238E27FC236}">
                <a16:creationId xmlns:a16="http://schemas.microsoft.com/office/drawing/2014/main" id="{8C730AD9-DC50-0B8A-4735-CC82A3C69CDC}"/>
              </a:ext>
            </a:extLst>
          </p:cNvPr>
          <p:cNvSpPr/>
          <p:nvPr/>
        </p:nvSpPr>
        <p:spPr>
          <a:xfrm rot="-8824847">
            <a:off x="14039565" y="166701"/>
            <a:ext cx="1345346" cy="705466"/>
          </a:xfrm>
          <a:custGeom>
            <a:avLst/>
            <a:gdLst/>
            <a:ahLst/>
            <a:cxnLst/>
            <a:rect l="l" t="t" r="r" b="b"/>
            <a:pathLst>
              <a:path w="1345346" h="705466">
                <a:moveTo>
                  <a:pt x="0" y="0"/>
                </a:moveTo>
                <a:lnTo>
                  <a:pt x="1345346" y="0"/>
                </a:lnTo>
                <a:lnTo>
                  <a:pt x="1345346" y="705466"/>
                </a:lnTo>
                <a:lnTo>
                  <a:pt x="0" y="70546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0" name="Freeform 20">
            <a:extLst>
              <a:ext uri="{FF2B5EF4-FFF2-40B4-BE49-F238E27FC236}">
                <a16:creationId xmlns:a16="http://schemas.microsoft.com/office/drawing/2014/main" id="{2E08D2CD-9EA6-2B6D-EAB8-087DDF784699}"/>
              </a:ext>
            </a:extLst>
          </p:cNvPr>
          <p:cNvSpPr/>
          <p:nvPr/>
        </p:nvSpPr>
        <p:spPr>
          <a:xfrm rot="-7016741">
            <a:off x="8441285" y="2904923"/>
            <a:ext cx="1154270" cy="2089176"/>
          </a:xfrm>
          <a:custGeom>
            <a:avLst/>
            <a:gdLst/>
            <a:ahLst/>
            <a:cxnLst/>
            <a:rect l="l" t="t" r="r" b="b"/>
            <a:pathLst>
              <a:path w="1154270" h="2089176">
                <a:moveTo>
                  <a:pt x="0" y="0"/>
                </a:moveTo>
                <a:lnTo>
                  <a:pt x="1154270" y="0"/>
                </a:lnTo>
                <a:lnTo>
                  <a:pt x="1154270" y="2089177"/>
                </a:lnTo>
                <a:lnTo>
                  <a:pt x="0" y="208917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45766DE5-A6A9-18B4-9ACC-2530B14723E8}"/>
              </a:ext>
            </a:extLst>
          </p:cNvPr>
          <p:cNvSpPr txBox="1"/>
          <p:nvPr/>
        </p:nvSpPr>
        <p:spPr>
          <a:xfrm>
            <a:off x="1181100" y="1569224"/>
            <a:ext cx="13585866" cy="13644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 b="1" dirty="0">
                <a:solidFill>
                  <a:srgbClr val="0B5304"/>
                </a:solidFill>
                <a:latin typeface="Poppins Bold"/>
                <a:ea typeface="Poppins Bold"/>
                <a:cs typeface="Poppins Bold"/>
                <a:sym typeface="Poppins Bold"/>
              </a:rPr>
              <a:t>¿Por </a:t>
            </a:r>
            <a:r>
              <a:rPr lang="en-US" sz="8000" b="1" dirty="0" err="1">
                <a:solidFill>
                  <a:srgbClr val="0B5304"/>
                </a:solidFill>
                <a:latin typeface="Poppins Bold"/>
                <a:ea typeface="Poppins Bold"/>
                <a:cs typeface="Poppins Bold"/>
                <a:sym typeface="Poppins Bold"/>
              </a:rPr>
              <a:t>qué</a:t>
            </a:r>
            <a:r>
              <a:rPr lang="en-US" sz="8000" b="1" dirty="0">
                <a:solidFill>
                  <a:srgbClr val="0B5304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8000" b="1" dirty="0" err="1">
                <a:solidFill>
                  <a:srgbClr val="0B5304"/>
                </a:solidFill>
                <a:latin typeface="Poppins Bold"/>
                <a:ea typeface="Poppins Bold"/>
                <a:cs typeface="Poppins Bold"/>
                <a:sym typeface="Poppins Bold"/>
              </a:rPr>
              <a:t>ahora</a:t>
            </a:r>
            <a:r>
              <a:rPr lang="en-US" sz="8000" b="1" dirty="0">
                <a:solidFill>
                  <a:srgbClr val="0B5304"/>
                </a:solidFill>
                <a:latin typeface="Poppins Bold"/>
                <a:ea typeface="Poppins Bold"/>
                <a:cs typeface="Poppins Bold"/>
                <a:sym typeface="Poppins Bold"/>
              </a:rPr>
              <a:t> y </a:t>
            </a:r>
            <a:r>
              <a:rPr lang="en-US" sz="8000" b="1" dirty="0" err="1">
                <a:solidFill>
                  <a:srgbClr val="0B5304"/>
                </a:solidFill>
                <a:latin typeface="Poppins Bold"/>
                <a:ea typeface="Poppins Bold"/>
                <a:cs typeface="Poppins Bold"/>
                <a:sym typeface="Poppins Bold"/>
              </a:rPr>
              <a:t>aquí</a:t>
            </a:r>
            <a:r>
              <a:rPr lang="en-US" sz="8000" b="1" dirty="0">
                <a:solidFill>
                  <a:srgbClr val="0B5304"/>
                </a:solidFill>
                <a:latin typeface="Poppins Bold"/>
                <a:ea typeface="Poppins Bold"/>
                <a:cs typeface="Poppins Bold"/>
                <a:sym typeface="Poppins Bold"/>
              </a:rPr>
              <a:t>?</a:t>
            </a:r>
          </a:p>
        </p:txBody>
      </p:sp>
      <p:sp>
        <p:nvSpPr>
          <p:cNvPr id="22" name="TextBox 22">
            <a:extLst>
              <a:ext uri="{FF2B5EF4-FFF2-40B4-BE49-F238E27FC236}">
                <a16:creationId xmlns:a16="http://schemas.microsoft.com/office/drawing/2014/main" id="{46864AEF-D597-115E-5C84-978C60CE4A2D}"/>
              </a:ext>
            </a:extLst>
          </p:cNvPr>
          <p:cNvSpPr txBox="1"/>
          <p:nvPr/>
        </p:nvSpPr>
        <p:spPr>
          <a:xfrm>
            <a:off x="990600" y="3459832"/>
            <a:ext cx="7187261" cy="2064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2316"/>
              </a:lnSpc>
              <a:spcBef>
                <a:spcPct val="0"/>
              </a:spcBef>
            </a:pPr>
            <a:r>
              <a:rPr lang="es-E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“En los últimos años, la tendencia de la producción primaria de las </a:t>
            </a:r>
            <a:r>
              <a:rPr lang="es-ES" sz="2124" b="1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energías renovables</a:t>
            </a:r>
            <a:r>
              <a:rPr lang="es-E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ha aumentado exponencialmente, en contraste con las fuentes de energía no renovable.</a:t>
            </a:r>
          </a:p>
          <a:p>
            <a:pPr marL="0" lvl="0" indent="0">
              <a:lnSpc>
                <a:spcPts val="2316"/>
              </a:lnSpc>
              <a:spcBef>
                <a:spcPct val="0"/>
              </a:spcBef>
            </a:pPr>
            <a:r>
              <a:rPr lang="es-E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Dentro del sector de las energías renovables, el desarrollo del biogás y biometano contribuye al despliegue de</a:t>
            </a:r>
          </a:p>
          <a:p>
            <a:pPr marL="0" lvl="0" indent="0">
              <a:lnSpc>
                <a:spcPts val="2316"/>
              </a:lnSpc>
              <a:spcBef>
                <a:spcPct val="0"/>
              </a:spcBef>
            </a:pPr>
            <a:r>
              <a:rPr lang="es-E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modelos híbridos de electrificación y gases renovables,</a:t>
            </a:r>
            <a:endParaRPr lang="en-US" sz="2124" u="none" strike="noStrike" spc="-82" dirty="0">
              <a:solidFill>
                <a:srgbClr val="0B5304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F4318592-966B-4716-E0BD-138B13EEEF68}"/>
              </a:ext>
            </a:extLst>
          </p:cNvPr>
          <p:cNvSpPr txBox="1"/>
          <p:nvPr/>
        </p:nvSpPr>
        <p:spPr>
          <a:xfrm>
            <a:off x="10033939" y="3459832"/>
            <a:ext cx="7187261" cy="2064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316"/>
              </a:lnSpc>
              <a:spcBef>
                <a:spcPct val="0"/>
              </a:spcBef>
            </a:pPr>
            <a:r>
              <a:rPr lang="es-ES" sz="2124" b="1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representando la opción más eficiente para lograr los objetivos de descarbonización con un coste mucho más reducido</a:t>
            </a:r>
            <a:r>
              <a:rPr lang="es-E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debido al aprovechamiento de parte de la infraestructura de transporte y almacenamiento del gas natural existente”</a:t>
            </a:r>
          </a:p>
          <a:p>
            <a:pPr marL="0" lvl="0" indent="0" algn="just">
              <a:lnSpc>
                <a:spcPts val="2316"/>
              </a:lnSpc>
              <a:spcBef>
                <a:spcPct val="0"/>
              </a:spcBef>
            </a:pPr>
            <a:r>
              <a:rPr lang="es-ES" sz="2124" i="1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  <a:hlinkClick r:id="rId8"/>
              </a:rPr>
              <a:t>Plan Regional de </a:t>
            </a:r>
            <a:r>
              <a:rPr lang="es-ES" sz="2124" i="1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  <a:hlinkClick r:id="rId8"/>
              </a:rPr>
              <a:t>Biometanización</a:t>
            </a:r>
            <a:r>
              <a:rPr lang="es-ES" sz="2124" i="1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  <a:hlinkClick r:id="rId8"/>
              </a:rPr>
              <a:t> (</a:t>
            </a:r>
            <a:r>
              <a:rPr lang="es-ES" sz="2124" i="1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  <a:hlinkClick r:id="rId8"/>
              </a:rPr>
              <a:t>inf</a:t>
            </a:r>
            <a:r>
              <a:rPr lang="es-ES" sz="2124" i="1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  <a:hlinkClick r:id="rId8"/>
              </a:rPr>
              <a:t>. </a:t>
            </a:r>
            <a:r>
              <a:rPr lang="es-ES" sz="2124" i="1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  <a:hlinkClick r:id="rId8"/>
              </a:rPr>
              <a:t>públ</a:t>
            </a:r>
            <a:r>
              <a:rPr lang="es-ES" sz="2124" i="1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  <a:hlinkClick r:id="rId8"/>
              </a:rPr>
              <a:t>.  18 oct. – 15 nov. 2024)</a:t>
            </a:r>
            <a:endParaRPr lang="en-US" sz="2124" i="1" spc="-82" dirty="0">
              <a:solidFill>
                <a:srgbClr val="0B5304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pic>
        <p:nvPicPr>
          <p:cNvPr id="13" name="Imagen 12">
            <a:hlinkClick r:id="rId9"/>
            <a:extLst>
              <a:ext uri="{FF2B5EF4-FFF2-40B4-BE49-F238E27FC236}">
                <a16:creationId xmlns:a16="http://schemas.microsoft.com/office/drawing/2014/main" id="{D4A69677-8288-E68D-773E-D79856C50F3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33939" y="6081126"/>
            <a:ext cx="7238502" cy="2632977"/>
          </a:xfrm>
          <a:prstGeom prst="rect">
            <a:avLst/>
          </a:prstGeom>
        </p:spPr>
      </p:pic>
      <p:sp>
        <p:nvSpPr>
          <p:cNvPr id="14" name="TextBox 22">
            <a:extLst>
              <a:ext uri="{FF2B5EF4-FFF2-40B4-BE49-F238E27FC236}">
                <a16:creationId xmlns:a16="http://schemas.microsoft.com/office/drawing/2014/main" id="{090BF1F0-1FB9-13AF-1B70-3C7CBE9482D0}"/>
              </a:ext>
            </a:extLst>
          </p:cNvPr>
          <p:cNvSpPr txBox="1"/>
          <p:nvPr/>
        </p:nvSpPr>
        <p:spPr>
          <a:xfrm>
            <a:off x="910117" y="6070327"/>
            <a:ext cx="8805817" cy="26545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316"/>
              </a:lnSpc>
              <a:spcBef>
                <a:spcPct val="0"/>
              </a:spcBef>
            </a:pPr>
            <a:r>
              <a:rPr lang="es-E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“En general, este estudio demostró que </a:t>
            </a:r>
            <a:r>
              <a:rPr lang="es-ES" sz="2124" b="1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las características generales de la cadena de suministro de biometano dieron lugar a perfiles de emisiones similares a los del petróleo y el gas natural</a:t>
            </a:r>
            <a:r>
              <a:rPr lang="es-E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, si bien el manejo del </a:t>
            </a:r>
            <a:r>
              <a:rPr lang="es-E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digestato</a:t>
            </a:r>
            <a:r>
              <a:rPr lang="es-E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, la producción de biogás y su mejora constituyen diferencias clave.</a:t>
            </a:r>
          </a:p>
          <a:p>
            <a:pPr marL="0" lvl="0" indent="0">
              <a:lnSpc>
                <a:spcPts val="2316"/>
              </a:lnSpc>
              <a:spcBef>
                <a:spcPct val="0"/>
              </a:spcBef>
            </a:pPr>
            <a:r>
              <a:rPr lang="es-E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La síntesis de los datos disponibles aquí presentada mostró que esto conlleva </a:t>
            </a:r>
            <a:r>
              <a:rPr lang="es-ES" sz="2124" b="1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menores emisiones directas de CH4 que la cadena de suministro de petróleo y gas natural, pero tasas de pérdida de CH4 mucho mayores</a:t>
            </a:r>
            <a:r>
              <a:rPr lang="es-E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.”</a:t>
            </a:r>
            <a:endParaRPr lang="en-US" sz="2124" u="none" strike="noStrike" spc="-82" dirty="0">
              <a:solidFill>
                <a:srgbClr val="0B5304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</p:spTree>
    <p:extLst>
      <p:ext uri="{BB962C8B-B14F-4D97-AF65-F5344CB8AC3E}">
        <p14:creationId xmlns:p14="http://schemas.microsoft.com/office/powerpoint/2010/main" val="8646039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9806C2-C09A-7A11-AAE3-8EE7091506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>
            <a:extLst>
              <a:ext uri="{FF2B5EF4-FFF2-40B4-BE49-F238E27FC236}">
                <a16:creationId xmlns:a16="http://schemas.microsoft.com/office/drawing/2014/main" id="{190A3D78-1604-2021-9FE4-2FA8C8B09397}"/>
              </a:ext>
            </a:extLst>
          </p:cNvPr>
          <p:cNvSpPr txBox="1"/>
          <p:nvPr/>
        </p:nvSpPr>
        <p:spPr>
          <a:xfrm>
            <a:off x="1054100" y="2324100"/>
            <a:ext cx="8751119" cy="7755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/>
            <a:r>
              <a:rPr lang="es-ES" sz="2400" b="1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Contenido declarado</a:t>
            </a:r>
          </a:p>
          <a:p>
            <a:pPr marL="0" lvl="0" indent="0" algn="just"/>
            <a:r>
              <a:rPr lang="es-ES" sz="2400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NPK, valor de pH, materia orgánica...</a:t>
            </a:r>
          </a:p>
          <a:p>
            <a:pPr marL="0" lvl="0" indent="0" algn="just"/>
            <a:endParaRPr lang="es-ES" sz="2400" b="1" u="none" strike="noStrike" spc="-82" dirty="0">
              <a:solidFill>
                <a:srgbClr val="0B5304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0" lvl="0" indent="0" algn="just"/>
            <a:r>
              <a:rPr lang="es-ES" sz="2400" b="1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Pureza</a:t>
            </a:r>
          </a:p>
          <a:p>
            <a:pPr marL="0" lvl="0" indent="0" algn="just"/>
            <a:r>
              <a:rPr lang="es-ES" sz="2400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Impurezas físicas: plástico, piedras, vidrio, metales...</a:t>
            </a:r>
          </a:p>
          <a:p>
            <a:pPr marL="0" lvl="0" indent="0" algn="just"/>
            <a:endParaRPr lang="es-ES" sz="2400" b="1" u="none" strike="noStrike" spc="-82" dirty="0">
              <a:solidFill>
                <a:srgbClr val="0B5304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0" lvl="0" indent="0" algn="just"/>
            <a:r>
              <a:rPr lang="es-ES" sz="2400" b="1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Seguridad biológica</a:t>
            </a:r>
          </a:p>
          <a:p>
            <a:pPr marL="0" lvl="0" indent="0" algn="just"/>
            <a:r>
              <a:rPr lang="es-ES" sz="2400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Patógenos y otros contaminantes biológicos no deseados</a:t>
            </a:r>
          </a:p>
          <a:p>
            <a:pPr marL="0" lvl="0" indent="0" algn="just"/>
            <a:endParaRPr lang="es-ES" sz="2400" b="1" u="none" strike="noStrike" spc="-82" dirty="0">
              <a:solidFill>
                <a:srgbClr val="0B5304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0" lvl="0" indent="0" algn="just"/>
            <a:r>
              <a:rPr lang="es-ES" sz="2400" b="1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Seguridad química</a:t>
            </a:r>
          </a:p>
          <a:p>
            <a:pPr marL="0" lvl="0" indent="0" algn="just"/>
            <a:r>
              <a:rPr lang="es-ES" sz="2400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Los contaminantes químicos asociados al </a:t>
            </a:r>
            <a:r>
              <a:rPr lang="es-ES" sz="2400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digestato</a:t>
            </a:r>
            <a:r>
              <a:rPr lang="es-ES" sz="2400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son tóxicos para la biota (incluidos los cultivos), son persistentes y bioacumulables, generan ecotoxicidad y efectos desconocidos a largo plazo: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s-ES" sz="2400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I</a:t>
            </a:r>
            <a:r>
              <a:rPr lang="es-ES" sz="2400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norgánicos (por ejemplo, metales pesados: Cd, Pb, Hg, Ni, Zn, Cu, Cr)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-ES" sz="2400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C</a:t>
            </a:r>
            <a:r>
              <a:rPr lang="es-ES" sz="2400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ompuestos orgánicos (por ejemplo, </a:t>
            </a:r>
            <a:r>
              <a:rPr lang="es-ES" sz="2400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COPs</a:t>
            </a:r>
            <a:r>
              <a:rPr lang="es-ES" sz="2400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, contaminantes emergentes, otros compuestos xenobióticos…)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s-ES" sz="2400" spc="-82" dirty="0">
              <a:solidFill>
                <a:srgbClr val="0B5304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lvl="0"/>
            <a:r>
              <a:rPr lang="es-ES" sz="2400" i="1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Biosantech</a:t>
            </a:r>
            <a:r>
              <a:rPr lang="es-ES" sz="2400" i="1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(compañía biotecnológica que ha desarrollado vacuna terapéutica contra el virus del SIDA)</a:t>
            </a:r>
            <a:endParaRPr lang="en-US" sz="2400" i="1" u="none" strike="noStrike" spc="-82" dirty="0">
              <a:solidFill>
                <a:srgbClr val="0B5304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2A56E8B9-727B-633B-C167-11CEABF7B033}"/>
              </a:ext>
            </a:extLst>
          </p:cNvPr>
          <p:cNvSpPr txBox="1"/>
          <p:nvPr/>
        </p:nvSpPr>
        <p:spPr>
          <a:xfrm>
            <a:off x="571500" y="408462"/>
            <a:ext cx="8191500" cy="12208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1200"/>
              </a:lnSpc>
            </a:pPr>
            <a:r>
              <a:rPr lang="en-US" sz="4000" dirty="0">
                <a:solidFill>
                  <a:srgbClr val="0B5304"/>
                </a:solidFill>
                <a:latin typeface="Poppins"/>
                <a:ea typeface="Poppins"/>
                <a:cs typeface="Poppins"/>
                <a:sym typeface="Poppins"/>
              </a:rPr>
              <a:t>¿QUÉ CARACTERÍSTICAS TIENE EL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4CC3DA73-A35A-E82A-9125-4F2E79A6CB5E}"/>
              </a:ext>
            </a:extLst>
          </p:cNvPr>
          <p:cNvSpPr txBox="1"/>
          <p:nvPr/>
        </p:nvSpPr>
        <p:spPr>
          <a:xfrm>
            <a:off x="4495800" y="1461054"/>
            <a:ext cx="6477000" cy="13644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1200"/>
              </a:lnSpc>
            </a:pPr>
            <a:r>
              <a:rPr lang="en-US" sz="8000" b="1" dirty="0">
                <a:solidFill>
                  <a:srgbClr val="0B5304"/>
                </a:solidFill>
                <a:latin typeface="Poppins Bold"/>
                <a:ea typeface="Poppins Bold"/>
                <a:cs typeface="Poppins Bold"/>
                <a:sym typeface="Poppins Bold"/>
              </a:rPr>
              <a:t>DIGESTATO?</a:t>
            </a: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62745247-AD66-1EEA-C6B0-CBE9DDC71FD3}"/>
              </a:ext>
            </a:extLst>
          </p:cNvPr>
          <p:cNvSpPr txBox="1"/>
          <p:nvPr/>
        </p:nvSpPr>
        <p:spPr>
          <a:xfrm>
            <a:off x="685800" y="266700"/>
            <a:ext cx="10134600" cy="4805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096"/>
              </a:lnSpc>
            </a:pPr>
            <a:r>
              <a:rPr lang="en-US" sz="2926" b="1" spc="421" dirty="0">
                <a:solidFill>
                  <a:srgbClr val="0B530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AGRICULTURA Y PLANTAS DE BIOMETANO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1DC12E45-9213-4D63-0286-AFE4FF6627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200" y="2781300"/>
            <a:ext cx="2057400" cy="2074091"/>
          </a:xfrm>
          <a:prstGeom prst="rect">
            <a:avLst/>
          </a:prstGeom>
        </p:spPr>
      </p:pic>
      <p:pic>
        <p:nvPicPr>
          <p:cNvPr id="4" name="Imagen 3" descr="Mapa&#10;&#10;El contenido generado por IA puede ser incorrecto.">
            <a:extLst>
              <a:ext uri="{FF2B5EF4-FFF2-40B4-BE49-F238E27FC236}">
                <a16:creationId xmlns:a16="http://schemas.microsoft.com/office/drawing/2014/main" id="{6BAD2334-4F7A-4B55-A09E-E912B7AB6E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0400" y="114300"/>
            <a:ext cx="7388347" cy="10046350"/>
          </a:xfrm>
          <a:prstGeom prst="rect">
            <a:avLst/>
          </a:prstGeom>
        </p:spPr>
      </p:pic>
      <p:pic>
        <p:nvPicPr>
          <p:cNvPr id="6" name="Imagen 5" descr="Texto&#10;&#10;El contenido generado por IA puede ser incorrecto.">
            <a:extLst>
              <a:ext uri="{FF2B5EF4-FFF2-40B4-BE49-F238E27FC236}">
                <a16:creationId xmlns:a16="http://schemas.microsoft.com/office/drawing/2014/main" id="{0B1F4263-206E-E112-734F-517D9998C0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35199" y="8113772"/>
            <a:ext cx="3273547" cy="2058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9769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530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1028700" y="3162300"/>
            <a:ext cx="9258300" cy="67582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2316"/>
              </a:lnSpc>
              <a:spcBef>
                <a:spcPct val="0"/>
              </a:spcBef>
              <a:spcAft>
                <a:spcPts val="600"/>
              </a:spcAft>
            </a:pPr>
            <a:r>
              <a:rPr lang="es-ES" sz="2124" u="none" strike="noStrike" spc="-82" dirty="0">
                <a:solidFill>
                  <a:srgbClr val="FFFBF7"/>
                </a:solidFill>
                <a:latin typeface="Open Sauce"/>
                <a:ea typeface="Open Sauce"/>
                <a:cs typeface="Open Sauce"/>
                <a:sym typeface="Open Sauce"/>
              </a:rPr>
              <a:t>No se ha regulado:</a:t>
            </a:r>
          </a:p>
          <a:p>
            <a:pPr marL="342900" lvl="0" indent="-342900">
              <a:lnSpc>
                <a:spcPts val="2316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124" spc="-82" dirty="0">
                <a:solidFill>
                  <a:srgbClr val="FFFBF7"/>
                </a:solidFill>
                <a:latin typeface="Open Sauce"/>
                <a:ea typeface="Open Sauce"/>
                <a:cs typeface="Open Sauce"/>
                <a:sym typeface="Open Sauce"/>
              </a:rPr>
              <a:t>E</a:t>
            </a:r>
            <a:r>
              <a:rPr lang="es-ES" sz="2124" u="none" strike="noStrike" spc="-82" dirty="0">
                <a:solidFill>
                  <a:srgbClr val="FFFBF7"/>
                </a:solidFill>
                <a:latin typeface="Open Sauce"/>
                <a:ea typeface="Open Sauce"/>
                <a:cs typeface="Open Sauce"/>
                <a:sym typeface="Open Sauce"/>
              </a:rPr>
              <a:t>l impacto ambiental de todo su ciclo de vida</a:t>
            </a:r>
          </a:p>
          <a:p>
            <a:pPr marL="342900" lvl="0" indent="-342900">
              <a:lnSpc>
                <a:spcPts val="2316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124" spc="-82" dirty="0">
                <a:solidFill>
                  <a:srgbClr val="FFFBF7"/>
                </a:solidFill>
                <a:latin typeface="Open Sauce"/>
                <a:ea typeface="Open Sauce"/>
                <a:cs typeface="Open Sauce"/>
                <a:sym typeface="Open Sauce"/>
              </a:rPr>
              <a:t>Su</a:t>
            </a:r>
            <a:r>
              <a:rPr lang="es-ES" sz="2124" u="none" strike="noStrike" spc="-82" dirty="0">
                <a:solidFill>
                  <a:srgbClr val="FFFBF7"/>
                </a:solidFill>
                <a:latin typeface="Open Sauce"/>
                <a:ea typeface="Open Sauce"/>
                <a:cs typeface="Open Sauce"/>
                <a:sym typeface="Open Sauce"/>
              </a:rPr>
              <a:t> contenido en sustancias tóxicas</a:t>
            </a:r>
          </a:p>
          <a:p>
            <a:pPr marL="342900" lvl="0" indent="-342900">
              <a:lnSpc>
                <a:spcPts val="2316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124" spc="-82" dirty="0">
                <a:solidFill>
                  <a:srgbClr val="FFFBF7"/>
                </a:solidFill>
                <a:latin typeface="Open Sauce"/>
                <a:ea typeface="Open Sauce"/>
                <a:cs typeface="Open Sauce"/>
                <a:sym typeface="Open Sauce"/>
              </a:rPr>
              <a:t>Su </a:t>
            </a:r>
            <a:r>
              <a:rPr lang="es-ES" sz="2124" u="none" strike="noStrike" spc="-82" dirty="0">
                <a:solidFill>
                  <a:srgbClr val="FFFBF7"/>
                </a:solidFill>
                <a:latin typeface="Open Sauce"/>
                <a:ea typeface="Open Sauce"/>
                <a:cs typeface="Open Sauce"/>
                <a:sym typeface="Open Sauce"/>
              </a:rPr>
              <a:t>carga en organismos patógenos</a:t>
            </a:r>
          </a:p>
          <a:p>
            <a:pPr marL="342900" lvl="0" indent="-342900">
              <a:lnSpc>
                <a:spcPts val="2316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124" spc="-82" dirty="0">
                <a:solidFill>
                  <a:srgbClr val="FFFBF7"/>
                </a:solidFill>
                <a:latin typeface="Open Sauce"/>
                <a:ea typeface="Open Sauce"/>
                <a:cs typeface="Open Sauce"/>
                <a:sym typeface="Open Sauce"/>
              </a:rPr>
              <a:t>Sus propiedades agronó</a:t>
            </a:r>
            <a:r>
              <a:rPr lang="es-ES" sz="2124" u="none" strike="noStrike" spc="-82" dirty="0">
                <a:solidFill>
                  <a:srgbClr val="FFFBF7"/>
                </a:solidFill>
                <a:latin typeface="Open Sauce"/>
                <a:ea typeface="Open Sauce"/>
                <a:cs typeface="Open Sauce"/>
                <a:sym typeface="Open Sauce"/>
              </a:rPr>
              <a:t>micas</a:t>
            </a:r>
          </a:p>
          <a:p>
            <a:pPr lvl="0">
              <a:lnSpc>
                <a:spcPts val="2316"/>
              </a:lnSpc>
              <a:spcBef>
                <a:spcPct val="0"/>
              </a:spcBef>
              <a:spcAft>
                <a:spcPts val="600"/>
              </a:spcAft>
            </a:pPr>
            <a:r>
              <a:rPr lang="es-ES" sz="2124" u="none" strike="noStrike" spc="-82" dirty="0">
                <a:solidFill>
                  <a:srgbClr val="FFFBF7"/>
                </a:solidFill>
                <a:latin typeface="Open Sauce"/>
                <a:ea typeface="Open Sauce"/>
                <a:cs typeface="Open Sauce"/>
                <a:sym typeface="Open Sauce"/>
              </a:rPr>
              <a:t>Según todos los estudios analizados, las características del </a:t>
            </a:r>
            <a:r>
              <a:rPr lang="es-ES" sz="2124" u="none" strike="noStrike" spc="-82" dirty="0" err="1">
                <a:solidFill>
                  <a:srgbClr val="FFFBF7"/>
                </a:solidFill>
                <a:latin typeface="Open Sauce"/>
                <a:ea typeface="Open Sauce"/>
                <a:cs typeface="Open Sauce"/>
                <a:sym typeface="Open Sauce"/>
              </a:rPr>
              <a:t>digestato</a:t>
            </a:r>
            <a:r>
              <a:rPr lang="es-ES" sz="2124" u="none" strike="noStrike" spc="-82" dirty="0">
                <a:solidFill>
                  <a:srgbClr val="FFFBF7"/>
                </a:solidFill>
                <a:latin typeface="Open Sauce"/>
                <a:ea typeface="Open Sauce"/>
                <a:cs typeface="Open Sauce"/>
                <a:sym typeface="Open Sauce"/>
              </a:rPr>
              <a:t> dependen de:</a:t>
            </a:r>
          </a:p>
          <a:p>
            <a:pPr marL="342900" lvl="0" indent="-342900">
              <a:lnSpc>
                <a:spcPts val="2316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124" spc="-82" dirty="0">
                <a:solidFill>
                  <a:srgbClr val="FFFBF7"/>
                </a:solidFill>
                <a:latin typeface="Open Sauce"/>
                <a:ea typeface="Open Sauce"/>
                <a:cs typeface="Open Sauce"/>
                <a:sym typeface="Open Sauce"/>
              </a:rPr>
              <a:t>El origen de los residuos</a:t>
            </a:r>
          </a:p>
          <a:p>
            <a:pPr marL="342900" lvl="0" indent="-342900">
              <a:lnSpc>
                <a:spcPts val="2316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124" u="none" strike="noStrike" spc="-82" dirty="0">
                <a:solidFill>
                  <a:srgbClr val="FFFBF7"/>
                </a:solidFill>
                <a:latin typeface="Open Sauce"/>
                <a:ea typeface="Open Sauce"/>
                <a:cs typeface="Open Sauce"/>
                <a:sym typeface="Open Sauce"/>
              </a:rPr>
              <a:t>La tecnología de procesamiento</a:t>
            </a:r>
          </a:p>
          <a:p>
            <a:pPr marL="342900" lvl="0" indent="-342900">
              <a:lnSpc>
                <a:spcPts val="2316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124" spc="-82" dirty="0">
                <a:solidFill>
                  <a:srgbClr val="FFFBF7"/>
                </a:solidFill>
                <a:latin typeface="Open Sauce"/>
                <a:ea typeface="Open Sauce"/>
                <a:cs typeface="Open Sauce"/>
                <a:sym typeface="Open Sauce"/>
              </a:rPr>
              <a:t>Las</a:t>
            </a:r>
            <a:r>
              <a:rPr lang="es-ES" sz="2124" u="none" strike="noStrike" spc="-82" dirty="0">
                <a:solidFill>
                  <a:srgbClr val="FFFBF7"/>
                </a:solidFill>
                <a:latin typeface="Open Sauce"/>
                <a:ea typeface="Open Sauce"/>
                <a:cs typeface="Open Sauce"/>
                <a:sym typeface="Open Sauce"/>
              </a:rPr>
              <a:t> condiciones operativas del proceso </a:t>
            </a:r>
          </a:p>
          <a:p>
            <a:pPr lvl="0">
              <a:lnSpc>
                <a:spcPts val="2316"/>
              </a:lnSpc>
              <a:spcBef>
                <a:spcPct val="0"/>
              </a:spcBef>
              <a:spcAft>
                <a:spcPts val="600"/>
              </a:spcAft>
            </a:pPr>
            <a:r>
              <a:rPr lang="es-ES" sz="2124" spc="-82" dirty="0">
                <a:solidFill>
                  <a:srgbClr val="FFFBF7"/>
                </a:solidFill>
                <a:latin typeface="Open Sauce"/>
                <a:ea typeface="Open Sauce"/>
                <a:cs typeface="Open Sauce"/>
                <a:sym typeface="Open Sauce"/>
              </a:rPr>
              <a:t>Además de contaminantes peligrosos, l</a:t>
            </a:r>
            <a:r>
              <a:rPr lang="es-ES" sz="2124" u="none" strike="noStrike" spc="-82" dirty="0">
                <a:solidFill>
                  <a:srgbClr val="FFFBF7"/>
                </a:solidFill>
                <a:latin typeface="Open Sauce"/>
                <a:ea typeface="Open Sauce"/>
                <a:cs typeface="Open Sauce"/>
                <a:sym typeface="Open Sauce"/>
              </a:rPr>
              <a:t>a obtención de </a:t>
            </a:r>
            <a:r>
              <a:rPr lang="es-ES" sz="2124" u="none" strike="noStrike" spc="-82" dirty="0" err="1">
                <a:solidFill>
                  <a:srgbClr val="FFFBF7"/>
                </a:solidFill>
                <a:latin typeface="Open Sauce"/>
                <a:ea typeface="Open Sauce"/>
                <a:cs typeface="Open Sauce"/>
                <a:sym typeface="Open Sauce"/>
              </a:rPr>
              <a:t>digestato</a:t>
            </a:r>
            <a:r>
              <a:rPr lang="es-ES" sz="2124" u="none" strike="noStrike" spc="-82" dirty="0">
                <a:solidFill>
                  <a:srgbClr val="FFFBF7"/>
                </a:solidFill>
                <a:latin typeface="Open Sauce"/>
                <a:ea typeface="Open Sauce"/>
                <a:cs typeface="Open Sauce"/>
                <a:sym typeface="Open Sauce"/>
              </a:rPr>
              <a:t> controlar el contenido de nutrientes, ya que las aplicaciones desequilibradas y excesivas pueden provocar problemas ambientales:</a:t>
            </a:r>
          </a:p>
          <a:p>
            <a:pPr marL="342900" lvl="0" indent="-342900">
              <a:lnSpc>
                <a:spcPts val="2316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124" spc="-82" dirty="0">
                <a:solidFill>
                  <a:srgbClr val="FFFBF7"/>
                </a:solidFill>
                <a:latin typeface="Open Sauce"/>
                <a:ea typeface="Open Sauce"/>
                <a:cs typeface="Open Sauce"/>
                <a:sym typeface="Open Sauce"/>
              </a:rPr>
              <a:t>E</a:t>
            </a:r>
            <a:r>
              <a:rPr lang="es-ES" sz="2124" u="none" strike="noStrike" spc="-82" dirty="0">
                <a:solidFill>
                  <a:srgbClr val="FFFBF7"/>
                </a:solidFill>
                <a:latin typeface="Open Sauce"/>
                <a:ea typeface="Open Sauce"/>
                <a:cs typeface="Open Sauce"/>
                <a:sym typeface="Open Sauce"/>
              </a:rPr>
              <a:t>utrofización</a:t>
            </a:r>
          </a:p>
          <a:p>
            <a:pPr marL="342900" lvl="0" indent="-342900">
              <a:lnSpc>
                <a:spcPts val="2316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124" spc="-82" dirty="0">
                <a:solidFill>
                  <a:srgbClr val="FFFBF7"/>
                </a:solidFill>
                <a:latin typeface="Open Sauce"/>
                <a:ea typeface="Open Sauce"/>
                <a:cs typeface="Open Sauce"/>
                <a:sym typeface="Open Sauce"/>
              </a:rPr>
              <a:t>Pro</a:t>
            </a:r>
            <a:r>
              <a:rPr lang="es-ES" sz="2124" u="none" strike="noStrike" spc="-82" dirty="0">
                <a:solidFill>
                  <a:srgbClr val="FFFBF7"/>
                </a:solidFill>
                <a:latin typeface="Open Sauce"/>
                <a:ea typeface="Open Sauce"/>
                <a:cs typeface="Open Sauce"/>
                <a:sym typeface="Open Sauce"/>
              </a:rPr>
              <a:t>liferación de algas nocivas</a:t>
            </a:r>
          </a:p>
          <a:p>
            <a:pPr marL="342900" lvl="0" indent="-342900">
              <a:lnSpc>
                <a:spcPts val="2316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124" spc="-82" dirty="0">
                <a:solidFill>
                  <a:srgbClr val="FFFBF7"/>
                </a:solidFill>
                <a:latin typeface="Open Sauce"/>
                <a:ea typeface="Open Sauce"/>
                <a:cs typeface="Open Sauce"/>
                <a:sym typeface="Open Sauce"/>
              </a:rPr>
              <a:t>Contaminación de acuíferos por nitratos</a:t>
            </a:r>
          </a:p>
          <a:p>
            <a:pPr marL="342900" lvl="0" indent="-342900">
              <a:lnSpc>
                <a:spcPts val="2316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ES" sz="2124" spc="-82" dirty="0">
              <a:solidFill>
                <a:srgbClr val="FFFBF7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lvl="0" algn="r">
              <a:lnSpc>
                <a:spcPts val="2316"/>
              </a:lnSpc>
              <a:spcBef>
                <a:spcPct val="0"/>
              </a:spcBef>
              <a:spcAft>
                <a:spcPts val="600"/>
              </a:spcAft>
            </a:pPr>
            <a:r>
              <a:rPr lang="es-ES" sz="2124" i="1" spc="-82" dirty="0">
                <a:solidFill>
                  <a:schemeClr val="bg1"/>
                </a:solidFill>
                <a:latin typeface="Open Sauce"/>
                <a:ea typeface="Open Sauce"/>
                <a:cs typeface="Open Sauce"/>
                <a:sym typeface="Open Sauce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Concentración media de nitrato 2020-2023</a:t>
            </a:r>
            <a:endParaRPr lang="es-ES" sz="2124" i="1" spc="-82" dirty="0">
              <a:solidFill>
                <a:schemeClr val="bg1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lvl="0" algn="r">
              <a:lnSpc>
                <a:spcPts val="2316"/>
              </a:lnSpc>
              <a:spcBef>
                <a:spcPct val="0"/>
              </a:spcBef>
              <a:spcAft>
                <a:spcPts val="600"/>
              </a:spcAft>
            </a:pPr>
            <a:r>
              <a:rPr lang="es-ES" sz="2124" i="1" spc="-82" dirty="0">
                <a:solidFill>
                  <a:schemeClr val="bg1"/>
                </a:solidFill>
                <a:latin typeface="Open Sauce"/>
                <a:ea typeface="Open Sauce"/>
                <a:cs typeface="Open Sauce"/>
                <a:sym typeface="Open Sauce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Sentencia del Tribunal de Justicia de la UE (Sala Sexta) de 14 marzo 2024</a:t>
            </a:r>
            <a:endParaRPr lang="es-ES" sz="2124" i="1" spc="-82" dirty="0">
              <a:solidFill>
                <a:schemeClr val="bg1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914400" y="723900"/>
            <a:ext cx="8877300" cy="22396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719"/>
              </a:lnSpc>
            </a:pPr>
            <a:r>
              <a:rPr lang="en-US" sz="7999" b="1" dirty="0">
                <a:solidFill>
                  <a:srgbClr val="FFFBF7"/>
                </a:solidFill>
                <a:latin typeface="Poppins Bold"/>
                <a:ea typeface="Poppins Bold"/>
                <a:cs typeface="Poppins Bold"/>
                <a:sym typeface="Poppins Bold"/>
              </a:rPr>
              <a:t>PROBLEMAS DEL DIGESTATO</a:t>
            </a:r>
          </a:p>
        </p:txBody>
      </p:sp>
      <p:pic>
        <p:nvPicPr>
          <p:cNvPr id="12" name="Imagen 11" descr="Mapa&#10;&#10;El contenido generado por IA puede ser incorrecto.">
            <a:extLst>
              <a:ext uri="{FF2B5EF4-FFF2-40B4-BE49-F238E27FC236}">
                <a16:creationId xmlns:a16="http://schemas.microsoft.com/office/drawing/2014/main" id="{D6D6E7EC-1CFF-36F0-E9D9-BB3F95DE4F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2744" y="338401"/>
            <a:ext cx="6684265" cy="4728899"/>
          </a:xfrm>
          <a:prstGeom prst="rect">
            <a:avLst/>
          </a:prstGeom>
        </p:spPr>
      </p:pic>
      <p:sp>
        <p:nvSpPr>
          <p:cNvPr id="8" name="Freeform 8"/>
          <p:cNvSpPr/>
          <p:nvPr/>
        </p:nvSpPr>
        <p:spPr>
          <a:xfrm rot="-8873294">
            <a:off x="15190124" y="-1737978"/>
            <a:ext cx="4138352" cy="4479948"/>
          </a:xfrm>
          <a:custGeom>
            <a:avLst/>
            <a:gdLst/>
            <a:ahLst/>
            <a:cxnLst/>
            <a:rect l="l" t="t" r="r" b="b"/>
            <a:pathLst>
              <a:path w="4138352" h="4479948">
                <a:moveTo>
                  <a:pt x="0" y="0"/>
                </a:moveTo>
                <a:lnTo>
                  <a:pt x="4138352" y="0"/>
                </a:lnTo>
                <a:lnTo>
                  <a:pt x="4138352" y="4479948"/>
                </a:lnTo>
                <a:lnTo>
                  <a:pt x="0" y="447994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203FD3B-62A1-A74F-815A-4E06E93467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17984" y="5143500"/>
            <a:ext cx="3644721" cy="4911265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8EA7FA1F-6578-E8D0-26E0-B24855C24C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330966" y="5143500"/>
            <a:ext cx="3644720" cy="4931999"/>
          </a:xfrm>
          <a:prstGeom prst="rect">
            <a:avLst/>
          </a:prstGeom>
        </p:spPr>
      </p:pic>
      <p:sp>
        <p:nvSpPr>
          <p:cNvPr id="7" name="Freeform 7"/>
          <p:cNvSpPr/>
          <p:nvPr/>
        </p:nvSpPr>
        <p:spPr>
          <a:xfrm rot="883039">
            <a:off x="11621777" y="7070445"/>
            <a:ext cx="3751473" cy="4993641"/>
          </a:xfrm>
          <a:custGeom>
            <a:avLst/>
            <a:gdLst/>
            <a:ahLst/>
            <a:cxnLst/>
            <a:rect l="l" t="t" r="r" b="b"/>
            <a:pathLst>
              <a:path w="3751473" h="4993641">
                <a:moveTo>
                  <a:pt x="0" y="0"/>
                </a:moveTo>
                <a:lnTo>
                  <a:pt x="3751473" y="0"/>
                </a:lnTo>
                <a:lnTo>
                  <a:pt x="3751473" y="4993641"/>
                </a:lnTo>
                <a:lnTo>
                  <a:pt x="0" y="499364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 rot="506978">
            <a:off x="9230135" y="-177076"/>
            <a:ext cx="11310187" cy="11262685"/>
            <a:chOff x="0" y="0"/>
            <a:chExt cx="6350000" cy="6323330"/>
          </a:xfrm>
          <a:blipFill>
            <a:blip r:embed="rId2"/>
            <a:stretch>
              <a:fillRect/>
            </a:stretch>
          </a:blipFill>
        </p:grpSpPr>
        <p:sp>
          <p:nvSpPr>
            <p:cNvPr id="5" name="Freeform 5"/>
            <p:cNvSpPr/>
            <p:nvPr/>
          </p:nvSpPr>
          <p:spPr>
            <a:xfrm>
              <a:off x="-22860" y="-29210"/>
              <a:ext cx="6393180" cy="6366510"/>
            </a:xfrm>
            <a:custGeom>
              <a:avLst/>
              <a:gdLst/>
              <a:ahLst/>
              <a:cxnLst/>
              <a:rect l="l" t="t" r="r" b="b"/>
              <a:pathLst>
                <a:path w="6393180" h="6366510">
                  <a:moveTo>
                    <a:pt x="5767070" y="4351020"/>
                  </a:moveTo>
                  <a:cubicBezTo>
                    <a:pt x="5833110" y="4271010"/>
                    <a:pt x="6283960" y="3223260"/>
                    <a:pt x="6338570" y="3114040"/>
                  </a:cubicBezTo>
                  <a:cubicBezTo>
                    <a:pt x="6393180" y="3004820"/>
                    <a:pt x="6372860" y="2501900"/>
                    <a:pt x="6336030" y="2360930"/>
                  </a:cubicBezTo>
                  <a:cubicBezTo>
                    <a:pt x="6299200" y="2219960"/>
                    <a:pt x="6080760" y="1901190"/>
                    <a:pt x="5985510" y="1888490"/>
                  </a:cubicBezTo>
                  <a:cubicBezTo>
                    <a:pt x="5890260" y="1875790"/>
                    <a:pt x="5208270" y="2169160"/>
                    <a:pt x="5114290" y="2258060"/>
                  </a:cubicBezTo>
                  <a:cubicBezTo>
                    <a:pt x="5044440" y="2324100"/>
                    <a:pt x="4718050" y="2791460"/>
                    <a:pt x="4718050" y="2791460"/>
                  </a:cubicBezTo>
                  <a:cubicBezTo>
                    <a:pt x="4718050" y="2791460"/>
                    <a:pt x="4682490" y="2797810"/>
                    <a:pt x="4681220" y="2800350"/>
                  </a:cubicBezTo>
                  <a:cubicBezTo>
                    <a:pt x="4720590" y="2692400"/>
                    <a:pt x="5008880" y="2114550"/>
                    <a:pt x="5008880" y="2114550"/>
                  </a:cubicBezTo>
                  <a:cubicBezTo>
                    <a:pt x="5008880" y="2114550"/>
                    <a:pt x="5071110" y="1492250"/>
                    <a:pt x="5008880" y="1366520"/>
                  </a:cubicBezTo>
                  <a:cubicBezTo>
                    <a:pt x="4947920" y="1240790"/>
                    <a:pt x="4530090" y="896620"/>
                    <a:pt x="4431030" y="899160"/>
                  </a:cubicBezTo>
                  <a:cubicBezTo>
                    <a:pt x="4331970" y="900430"/>
                    <a:pt x="3837940" y="1155700"/>
                    <a:pt x="3803650" y="1188720"/>
                  </a:cubicBezTo>
                  <a:cubicBezTo>
                    <a:pt x="3773170" y="1217930"/>
                    <a:pt x="3436620" y="1562100"/>
                    <a:pt x="3408680" y="1652270"/>
                  </a:cubicBezTo>
                  <a:cubicBezTo>
                    <a:pt x="3382010" y="1743710"/>
                    <a:pt x="3206750" y="2340610"/>
                    <a:pt x="3195320" y="2415540"/>
                  </a:cubicBezTo>
                  <a:cubicBezTo>
                    <a:pt x="3135630" y="2373630"/>
                    <a:pt x="3168650" y="2396490"/>
                    <a:pt x="3111500" y="2352040"/>
                  </a:cubicBezTo>
                  <a:cubicBezTo>
                    <a:pt x="3122930" y="2296160"/>
                    <a:pt x="3182620" y="1992630"/>
                    <a:pt x="3181350" y="1985010"/>
                  </a:cubicBezTo>
                  <a:cubicBezTo>
                    <a:pt x="3218180" y="1648460"/>
                    <a:pt x="3267710" y="1270000"/>
                    <a:pt x="3266440" y="1013460"/>
                  </a:cubicBezTo>
                  <a:cubicBezTo>
                    <a:pt x="3255010" y="958850"/>
                    <a:pt x="3018790" y="331470"/>
                    <a:pt x="2954020" y="273050"/>
                  </a:cubicBezTo>
                  <a:cubicBezTo>
                    <a:pt x="2861310" y="173990"/>
                    <a:pt x="2550160" y="0"/>
                    <a:pt x="2443480" y="33020"/>
                  </a:cubicBezTo>
                  <a:cubicBezTo>
                    <a:pt x="2358390" y="60960"/>
                    <a:pt x="2004060" y="322580"/>
                    <a:pt x="1969770" y="403860"/>
                  </a:cubicBezTo>
                  <a:cubicBezTo>
                    <a:pt x="1893570" y="590550"/>
                    <a:pt x="1916430" y="938530"/>
                    <a:pt x="1880870" y="1134110"/>
                  </a:cubicBezTo>
                  <a:cubicBezTo>
                    <a:pt x="1786890" y="1032510"/>
                    <a:pt x="1606550" y="783590"/>
                    <a:pt x="1494790" y="704850"/>
                  </a:cubicBezTo>
                  <a:cubicBezTo>
                    <a:pt x="1447800" y="675640"/>
                    <a:pt x="1210310" y="538480"/>
                    <a:pt x="1108710" y="518160"/>
                  </a:cubicBezTo>
                  <a:cubicBezTo>
                    <a:pt x="1008380" y="497840"/>
                    <a:pt x="635000" y="508000"/>
                    <a:pt x="577850" y="568960"/>
                  </a:cubicBezTo>
                  <a:cubicBezTo>
                    <a:pt x="520700" y="629920"/>
                    <a:pt x="435610" y="1266190"/>
                    <a:pt x="482600" y="1418590"/>
                  </a:cubicBezTo>
                  <a:cubicBezTo>
                    <a:pt x="513080" y="1518920"/>
                    <a:pt x="669290" y="1811020"/>
                    <a:pt x="728980" y="1899920"/>
                  </a:cubicBezTo>
                  <a:cubicBezTo>
                    <a:pt x="774700" y="1967230"/>
                    <a:pt x="943610" y="2075180"/>
                    <a:pt x="1122680" y="2184400"/>
                  </a:cubicBezTo>
                  <a:cubicBezTo>
                    <a:pt x="933450" y="2193290"/>
                    <a:pt x="655320" y="2204720"/>
                    <a:pt x="553720" y="2226310"/>
                  </a:cubicBezTo>
                  <a:cubicBezTo>
                    <a:pt x="453390" y="2247900"/>
                    <a:pt x="48260" y="2518410"/>
                    <a:pt x="24130" y="2599690"/>
                  </a:cubicBezTo>
                  <a:cubicBezTo>
                    <a:pt x="0" y="2680970"/>
                    <a:pt x="54610" y="3176270"/>
                    <a:pt x="83820" y="3235960"/>
                  </a:cubicBezTo>
                  <a:cubicBezTo>
                    <a:pt x="113030" y="3295650"/>
                    <a:pt x="381000" y="3511550"/>
                    <a:pt x="473710" y="3543300"/>
                  </a:cubicBezTo>
                  <a:cubicBezTo>
                    <a:pt x="567690" y="3575050"/>
                    <a:pt x="1103630" y="3558540"/>
                    <a:pt x="1151890" y="3547110"/>
                  </a:cubicBezTo>
                  <a:cubicBezTo>
                    <a:pt x="1198880" y="3535680"/>
                    <a:pt x="1497330" y="3465830"/>
                    <a:pt x="1645920" y="3412490"/>
                  </a:cubicBezTo>
                  <a:cubicBezTo>
                    <a:pt x="1689100" y="3412490"/>
                    <a:pt x="1753870" y="3450590"/>
                    <a:pt x="1797050" y="3450590"/>
                  </a:cubicBezTo>
                  <a:cubicBezTo>
                    <a:pt x="1727200" y="3470910"/>
                    <a:pt x="1543050" y="3514090"/>
                    <a:pt x="1510030" y="3528060"/>
                  </a:cubicBezTo>
                  <a:cubicBezTo>
                    <a:pt x="1477010" y="3542030"/>
                    <a:pt x="971550" y="3788410"/>
                    <a:pt x="877570" y="3882390"/>
                  </a:cubicBezTo>
                  <a:cubicBezTo>
                    <a:pt x="783590" y="3976370"/>
                    <a:pt x="662940" y="4366260"/>
                    <a:pt x="669290" y="4446270"/>
                  </a:cubicBezTo>
                  <a:cubicBezTo>
                    <a:pt x="675640" y="4526280"/>
                    <a:pt x="1041400" y="4958080"/>
                    <a:pt x="1137920" y="5003800"/>
                  </a:cubicBezTo>
                  <a:cubicBezTo>
                    <a:pt x="1244600" y="5054600"/>
                    <a:pt x="1770380" y="4973320"/>
                    <a:pt x="1841500" y="4956810"/>
                  </a:cubicBezTo>
                  <a:cubicBezTo>
                    <a:pt x="1912620" y="4940300"/>
                    <a:pt x="2603500" y="4605020"/>
                    <a:pt x="2651760" y="4579620"/>
                  </a:cubicBezTo>
                  <a:cubicBezTo>
                    <a:pt x="2661920" y="4582160"/>
                    <a:pt x="2693670" y="4589780"/>
                    <a:pt x="2706370" y="4594860"/>
                  </a:cubicBezTo>
                  <a:cubicBezTo>
                    <a:pt x="2588260" y="4659630"/>
                    <a:pt x="2373630" y="4817110"/>
                    <a:pt x="2270760" y="4898390"/>
                  </a:cubicBezTo>
                  <a:cubicBezTo>
                    <a:pt x="2211070" y="4945380"/>
                    <a:pt x="1604010" y="5411470"/>
                    <a:pt x="1591310" y="5514340"/>
                  </a:cubicBezTo>
                  <a:cubicBezTo>
                    <a:pt x="1577340" y="5615940"/>
                    <a:pt x="1638300" y="6092190"/>
                    <a:pt x="1661160" y="6139180"/>
                  </a:cubicBezTo>
                  <a:cubicBezTo>
                    <a:pt x="1685290" y="6186170"/>
                    <a:pt x="2198370" y="6333490"/>
                    <a:pt x="2294890" y="6350000"/>
                  </a:cubicBezTo>
                  <a:cubicBezTo>
                    <a:pt x="2392680" y="6366510"/>
                    <a:pt x="2947670" y="6235700"/>
                    <a:pt x="3041650" y="6215380"/>
                  </a:cubicBezTo>
                  <a:cubicBezTo>
                    <a:pt x="3135630" y="6195060"/>
                    <a:pt x="3774440" y="5972810"/>
                    <a:pt x="3774440" y="5972810"/>
                  </a:cubicBezTo>
                  <a:cubicBezTo>
                    <a:pt x="3774440" y="5972810"/>
                    <a:pt x="4488180" y="5513070"/>
                    <a:pt x="4526280" y="5495290"/>
                  </a:cubicBezTo>
                  <a:cubicBezTo>
                    <a:pt x="4528820" y="5497830"/>
                    <a:pt x="4795520" y="5697220"/>
                    <a:pt x="4795520" y="5697220"/>
                  </a:cubicBezTo>
                  <a:cubicBezTo>
                    <a:pt x="4795520" y="5697220"/>
                    <a:pt x="5057140" y="6065520"/>
                    <a:pt x="5124450" y="6078220"/>
                  </a:cubicBezTo>
                  <a:cubicBezTo>
                    <a:pt x="5180330" y="6080760"/>
                    <a:pt x="5481320" y="5895340"/>
                    <a:pt x="5513070" y="5859780"/>
                  </a:cubicBezTo>
                  <a:cubicBezTo>
                    <a:pt x="5544820" y="5824220"/>
                    <a:pt x="5679440" y="5610860"/>
                    <a:pt x="5689600" y="5574030"/>
                  </a:cubicBezTo>
                  <a:cubicBezTo>
                    <a:pt x="5699760" y="5537200"/>
                    <a:pt x="5289550" y="5177790"/>
                    <a:pt x="5289550" y="5177790"/>
                  </a:cubicBezTo>
                  <a:lnTo>
                    <a:pt x="5166360" y="4975860"/>
                  </a:lnTo>
                  <a:cubicBezTo>
                    <a:pt x="5166360" y="4975860"/>
                    <a:pt x="5698490" y="4431030"/>
                    <a:pt x="5764530" y="435102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6" name="Freeform 6"/>
          <p:cNvSpPr/>
          <p:nvPr/>
        </p:nvSpPr>
        <p:spPr>
          <a:xfrm rot="-9663670">
            <a:off x="7818938" y="-1960927"/>
            <a:ext cx="4447231" cy="4900530"/>
          </a:xfrm>
          <a:custGeom>
            <a:avLst/>
            <a:gdLst/>
            <a:ahLst/>
            <a:cxnLst/>
            <a:rect l="l" t="t" r="r" b="b"/>
            <a:pathLst>
              <a:path w="4447231" h="4900530">
                <a:moveTo>
                  <a:pt x="0" y="0"/>
                </a:moveTo>
                <a:lnTo>
                  <a:pt x="4447230" y="0"/>
                </a:lnTo>
                <a:lnTo>
                  <a:pt x="4447230" y="4900530"/>
                </a:lnTo>
                <a:lnTo>
                  <a:pt x="0" y="49005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TextBox 7"/>
          <p:cNvSpPr txBox="1"/>
          <p:nvPr/>
        </p:nvSpPr>
        <p:spPr>
          <a:xfrm>
            <a:off x="1028700" y="4312865"/>
            <a:ext cx="8801100" cy="57836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lvl="0" indent="-342900">
              <a:lnSpc>
                <a:spcPts val="2316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Hay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estudios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que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demuestran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que 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los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digestatos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no son un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fertilizante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adecuado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para la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producción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agrícola</a:t>
            </a:r>
            <a:endParaRPr lang="en-US" sz="2124" spc="-82" dirty="0">
              <a:solidFill>
                <a:srgbClr val="0B5304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342900" lvl="0" indent="-342900">
              <a:lnSpc>
                <a:spcPts val="2316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Incluso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si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se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complementan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con un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suplemento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mineral, solo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el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tratamiento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sin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digestato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resultaba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en un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crecimiento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y en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una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producción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positivos</a:t>
            </a:r>
            <a:endParaRPr lang="en-US" sz="2124" spc="-82" dirty="0">
              <a:solidFill>
                <a:srgbClr val="0B5304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342900" lvl="0" indent="-342900">
              <a:lnSpc>
                <a:spcPts val="2316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El 40 % del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nitrógeno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,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el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50 % del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fósforo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y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el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20 % del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potasio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del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digestato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no es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asimilado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por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la planta</a:t>
            </a:r>
          </a:p>
          <a:p>
            <a:pPr marL="342900" lvl="0" indent="-342900">
              <a:lnSpc>
                <a:spcPts val="2316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El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forraje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no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puede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segarse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en las 3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semanas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tras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al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tratamiento</a:t>
            </a:r>
            <a:endParaRPr lang="en-US" sz="2124" spc="-82" dirty="0">
              <a:solidFill>
                <a:srgbClr val="0B5304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342900" lvl="0" indent="-342900">
              <a:lnSpc>
                <a:spcPts val="2316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Enmendar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problemas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de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sobrefertilización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puede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llevar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5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años</a:t>
            </a:r>
            <a:endParaRPr lang="en-US" sz="2124" spc="-82" dirty="0">
              <a:solidFill>
                <a:srgbClr val="0B5304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342900" lvl="0" indent="-342900">
              <a:lnSpc>
                <a:spcPts val="2316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Si solo se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considera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el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N y se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descuida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el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K,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puede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causar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desequlibrio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entre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nutrientes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y de pH</a:t>
            </a:r>
            <a:endParaRPr lang="en-US" sz="2124" u="none" strike="noStrike" spc="-82" dirty="0">
              <a:solidFill>
                <a:srgbClr val="0B5304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342900" lvl="0" indent="-342900">
              <a:lnSpc>
                <a:spcPts val="2316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Aplicación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desde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finales de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febrero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(en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otoño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no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tiene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sentido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)</a:t>
            </a:r>
          </a:p>
          <a:p>
            <a:pPr marL="342900" lvl="0" indent="-342900">
              <a:lnSpc>
                <a:spcPts val="2316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25 T / ha,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corrigiendo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con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suplementos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,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por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ejemplo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, para N</a:t>
            </a:r>
          </a:p>
          <a:p>
            <a:pPr marL="342900" lvl="0" indent="-342900">
              <a:lnSpc>
                <a:spcPts val="2316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Aplicar cerca de las raíces de las plantas para aumentar la cantidad de N disponible para el cultivo y reducir las pérdidas a la atmósfera</a:t>
            </a:r>
          </a:p>
          <a:p>
            <a:pPr marL="342900" lvl="0" indent="-342900">
              <a:lnSpc>
                <a:spcPts val="2316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Dispersarlo puede ser un desperdicio (queda poco para la planta)</a:t>
            </a:r>
            <a:endParaRPr lang="en-US" sz="2124" spc="-82" dirty="0">
              <a:solidFill>
                <a:srgbClr val="0B5304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342900" lvl="0" indent="-342900">
              <a:lnSpc>
                <a:spcPts val="2316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124" u="none" strike="noStrike" spc="-82" dirty="0">
              <a:solidFill>
                <a:srgbClr val="0B5304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32856" y="1694383"/>
            <a:ext cx="6324600" cy="12711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1200"/>
              </a:lnSpc>
            </a:pPr>
            <a:r>
              <a:rPr lang="en-US" sz="5400" dirty="0">
                <a:solidFill>
                  <a:srgbClr val="0B5304"/>
                </a:solidFill>
                <a:latin typeface="Poppins"/>
                <a:ea typeface="Poppins"/>
                <a:cs typeface="Poppins"/>
                <a:sym typeface="Poppins"/>
              </a:rPr>
              <a:t>EXPERIENCIAS CON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1" y="3061037"/>
            <a:ext cx="8267700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6600" b="1" dirty="0">
                <a:solidFill>
                  <a:srgbClr val="0B5304"/>
                </a:solidFill>
                <a:latin typeface="Poppins Bold"/>
                <a:ea typeface="Poppins Bold"/>
                <a:cs typeface="Poppins Bold"/>
                <a:sym typeface="Poppins Bold"/>
              </a:rPr>
              <a:t>DIGESTATO</a:t>
            </a: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E0298231-4993-0928-E530-64453C5E1D7D}"/>
              </a:ext>
            </a:extLst>
          </p:cNvPr>
          <p:cNvSpPr txBox="1"/>
          <p:nvPr/>
        </p:nvSpPr>
        <p:spPr>
          <a:xfrm>
            <a:off x="304800" y="495300"/>
            <a:ext cx="7010400" cy="10063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4096"/>
              </a:lnSpc>
            </a:pPr>
            <a:r>
              <a:rPr lang="en-US" sz="2926" b="1" spc="421" dirty="0">
                <a:solidFill>
                  <a:srgbClr val="0B530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AGRICULTURA Y PLANTAS DE BIOMETANO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EEB180-3A73-0758-F769-3EA43C818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7">
            <a:extLst>
              <a:ext uri="{FF2B5EF4-FFF2-40B4-BE49-F238E27FC236}">
                <a16:creationId xmlns:a16="http://schemas.microsoft.com/office/drawing/2014/main" id="{3EC16656-9174-EF2B-F426-8C1DDA60C39A}"/>
              </a:ext>
            </a:extLst>
          </p:cNvPr>
          <p:cNvSpPr/>
          <p:nvPr/>
        </p:nvSpPr>
        <p:spPr>
          <a:xfrm>
            <a:off x="12775236" y="5479307"/>
            <a:ext cx="4903164" cy="3077298"/>
          </a:xfrm>
          <a:custGeom>
            <a:avLst/>
            <a:gdLst/>
            <a:ahLst/>
            <a:cxnLst/>
            <a:rect l="l" t="t" r="r" b="b"/>
            <a:pathLst>
              <a:path w="4103064" h="3077298">
                <a:moveTo>
                  <a:pt x="0" y="0"/>
                </a:moveTo>
                <a:lnTo>
                  <a:pt x="4103064" y="0"/>
                </a:lnTo>
                <a:lnTo>
                  <a:pt x="4103064" y="3077298"/>
                </a:lnTo>
                <a:lnTo>
                  <a:pt x="0" y="30772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249" r="-624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5AAC921D-7B98-98E0-FCCC-DB70AF676568}"/>
              </a:ext>
            </a:extLst>
          </p:cNvPr>
          <p:cNvSpPr/>
          <p:nvPr/>
        </p:nvSpPr>
        <p:spPr>
          <a:xfrm>
            <a:off x="13156236" y="2096085"/>
            <a:ext cx="4103064" cy="3077298"/>
          </a:xfrm>
          <a:custGeom>
            <a:avLst/>
            <a:gdLst/>
            <a:ahLst/>
            <a:cxnLst/>
            <a:rect l="l" t="t" r="r" b="b"/>
            <a:pathLst>
              <a:path w="4103064" h="3077298">
                <a:moveTo>
                  <a:pt x="0" y="0"/>
                </a:moveTo>
                <a:lnTo>
                  <a:pt x="4103064" y="0"/>
                </a:lnTo>
                <a:lnTo>
                  <a:pt x="4103064" y="3077298"/>
                </a:lnTo>
                <a:lnTo>
                  <a:pt x="0" y="30772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179" r="-617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419E95F3-3697-2FB6-C39B-82D141C47C46}"/>
              </a:ext>
            </a:extLst>
          </p:cNvPr>
          <p:cNvSpPr/>
          <p:nvPr/>
        </p:nvSpPr>
        <p:spPr>
          <a:xfrm>
            <a:off x="8851221" y="5479307"/>
            <a:ext cx="4103064" cy="3077298"/>
          </a:xfrm>
          <a:custGeom>
            <a:avLst/>
            <a:gdLst/>
            <a:ahLst/>
            <a:cxnLst/>
            <a:rect l="l" t="t" r="r" b="b"/>
            <a:pathLst>
              <a:path w="4103064" h="3077298">
                <a:moveTo>
                  <a:pt x="0" y="0"/>
                </a:moveTo>
                <a:lnTo>
                  <a:pt x="4103064" y="0"/>
                </a:lnTo>
                <a:lnTo>
                  <a:pt x="4103064" y="3077298"/>
                </a:lnTo>
                <a:lnTo>
                  <a:pt x="0" y="30772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285" r="-6285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B99E42C-F828-47BC-5C6E-27FBAD3B3863}"/>
              </a:ext>
            </a:extLst>
          </p:cNvPr>
          <p:cNvSpPr txBox="1"/>
          <p:nvPr/>
        </p:nvSpPr>
        <p:spPr>
          <a:xfrm>
            <a:off x="1028700" y="5201958"/>
            <a:ext cx="7109673" cy="3372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2900" lvl="0" indent="-342900" algn="jus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Alternativa 0: no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hacer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las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plantas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de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biometano</a:t>
            </a:r>
            <a:endParaRPr lang="en-US" sz="2124" u="none" strike="noStrike" spc="-82" dirty="0">
              <a:solidFill>
                <a:srgbClr val="0B5304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342900" lvl="0" indent="-342900" algn="jus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Hacer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p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lantas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más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pequeñas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para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uso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local</a:t>
            </a:r>
          </a:p>
          <a:p>
            <a:pPr marL="342900" lvl="0" indent="-342900" algn="jus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Ubicarlas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fuera de Zonas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Vulnerables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a la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Contaminación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por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Nitratos</a:t>
            </a:r>
            <a:endParaRPr lang="en-US" sz="2124" u="none" strike="noStrike" spc="-82" dirty="0">
              <a:solidFill>
                <a:srgbClr val="0B5304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342900" lvl="0" indent="-342900" algn="jus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Avances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en la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fertilización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mineral de precision</a:t>
            </a:r>
          </a:p>
          <a:p>
            <a:pPr marL="342900" lvl="0" indent="-342900" algn="jus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Agricultura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regenerativa</a:t>
            </a:r>
            <a:endParaRPr lang="en-US" sz="2124" u="none" strike="noStrike" spc="-82" dirty="0">
              <a:solidFill>
                <a:srgbClr val="0B5304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342900" indent="-342900" algn="jus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El que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contamina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paga</a:t>
            </a:r>
            <a:endParaRPr lang="en-US" sz="2124" u="none" strike="noStrike" spc="-82" dirty="0">
              <a:solidFill>
                <a:srgbClr val="0B5304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73E9D74-FE7F-722D-41DC-1D71F1F55B81}"/>
              </a:ext>
            </a:extLst>
          </p:cNvPr>
          <p:cNvSpPr txBox="1"/>
          <p:nvPr/>
        </p:nvSpPr>
        <p:spPr>
          <a:xfrm>
            <a:off x="1028700" y="1790700"/>
            <a:ext cx="7109673" cy="25602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00"/>
              </a:lnSpc>
            </a:pPr>
            <a:r>
              <a:rPr lang="en-US" sz="6600" dirty="0">
                <a:solidFill>
                  <a:srgbClr val="0B5304"/>
                </a:solidFill>
                <a:latin typeface="Poppins"/>
                <a:ea typeface="Poppins"/>
                <a:cs typeface="Poppins"/>
                <a:sym typeface="Poppins"/>
              </a:rPr>
              <a:t>ALTERNATIVAS AL</a:t>
            </a:r>
          </a:p>
          <a:p>
            <a:pPr marL="0" lvl="0" indent="0" algn="l">
              <a:lnSpc>
                <a:spcPts val="8719"/>
              </a:lnSpc>
              <a:spcBef>
                <a:spcPct val="0"/>
              </a:spcBef>
            </a:pPr>
            <a:r>
              <a:rPr lang="en-US" sz="7999" b="1" u="none" strike="noStrike" dirty="0">
                <a:solidFill>
                  <a:srgbClr val="0B5304"/>
                </a:solidFill>
                <a:latin typeface="Poppins Bold"/>
                <a:ea typeface="Poppins Bold"/>
                <a:cs typeface="Poppins Bold"/>
                <a:sym typeface="Poppins Bold"/>
              </a:rPr>
              <a:t>DIGESTATO</a:t>
            </a: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2B1A54F6-734B-C3FC-0E18-8726EF90FE82}"/>
              </a:ext>
            </a:extLst>
          </p:cNvPr>
          <p:cNvSpPr/>
          <p:nvPr/>
        </p:nvSpPr>
        <p:spPr>
          <a:xfrm rot="-8299228">
            <a:off x="15256026" y="-1632609"/>
            <a:ext cx="3751473" cy="4993641"/>
          </a:xfrm>
          <a:custGeom>
            <a:avLst/>
            <a:gdLst/>
            <a:ahLst/>
            <a:cxnLst/>
            <a:rect l="l" t="t" r="r" b="b"/>
            <a:pathLst>
              <a:path w="3751473" h="4993641">
                <a:moveTo>
                  <a:pt x="0" y="0"/>
                </a:moveTo>
                <a:lnTo>
                  <a:pt x="3751472" y="0"/>
                </a:lnTo>
                <a:lnTo>
                  <a:pt x="3751472" y="4993640"/>
                </a:lnTo>
                <a:lnTo>
                  <a:pt x="0" y="49936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BE86FCC8-069F-663E-26D0-B5ACDBFB2F76}"/>
              </a:ext>
            </a:extLst>
          </p:cNvPr>
          <p:cNvSpPr/>
          <p:nvPr/>
        </p:nvSpPr>
        <p:spPr>
          <a:xfrm rot="-2229770">
            <a:off x="7015688" y="7813019"/>
            <a:ext cx="4138352" cy="4479948"/>
          </a:xfrm>
          <a:custGeom>
            <a:avLst/>
            <a:gdLst/>
            <a:ahLst/>
            <a:cxnLst/>
            <a:rect l="l" t="t" r="r" b="b"/>
            <a:pathLst>
              <a:path w="4138352" h="4479948">
                <a:moveTo>
                  <a:pt x="0" y="0"/>
                </a:moveTo>
                <a:lnTo>
                  <a:pt x="4138352" y="0"/>
                </a:lnTo>
                <a:lnTo>
                  <a:pt x="4138352" y="4479948"/>
                </a:lnTo>
                <a:lnTo>
                  <a:pt x="0" y="447994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TextBox 2">
            <a:extLst>
              <a:ext uri="{FF2B5EF4-FFF2-40B4-BE49-F238E27FC236}">
                <a16:creationId xmlns:a16="http://schemas.microsoft.com/office/drawing/2014/main" id="{AB509377-C897-60A1-12B4-53EE3C418DDC}"/>
              </a:ext>
            </a:extLst>
          </p:cNvPr>
          <p:cNvSpPr txBox="1"/>
          <p:nvPr/>
        </p:nvSpPr>
        <p:spPr>
          <a:xfrm>
            <a:off x="1470554" y="971550"/>
            <a:ext cx="10278184" cy="4805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4096"/>
              </a:lnSpc>
            </a:pPr>
            <a:r>
              <a:rPr lang="en-US" sz="2926" b="1" spc="421" dirty="0">
                <a:solidFill>
                  <a:srgbClr val="0B530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AGRICULTURA Y PLANTAS DE BIOMETANO</a:t>
            </a:r>
          </a:p>
        </p:txBody>
      </p:sp>
      <p:pic>
        <p:nvPicPr>
          <p:cNvPr id="3" name="Imagen 2" descr="Un campo de pasto&#10;&#10;El contenido generado por IA puede ser incorrecto.">
            <a:extLst>
              <a:ext uri="{FF2B5EF4-FFF2-40B4-BE49-F238E27FC236}">
                <a16:creationId xmlns:a16="http://schemas.microsoft.com/office/drawing/2014/main" id="{4DD6ABE0-31BA-28E0-F7B8-CAAB4B9EAC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69"/>
          <a:stretch>
            <a:fillRect/>
          </a:stretch>
        </p:blipFill>
        <p:spPr>
          <a:xfrm>
            <a:off x="8851221" y="2098710"/>
            <a:ext cx="4105645" cy="302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7835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F8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202ADE-7041-B3D2-B029-2358B331DD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sstwitter.com_1742566895877">
            <a:hlinkClick r:id="" action="ppaction://media"/>
            <a:extLst>
              <a:ext uri="{FF2B5EF4-FFF2-40B4-BE49-F238E27FC236}">
                <a16:creationId xmlns:a16="http://schemas.microsoft.com/office/drawing/2014/main" id="{1C2EED76-94E6-FE5D-C0EA-D41581E890F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24240" y="342900"/>
            <a:ext cx="9506560" cy="9506560"/>
          </a:xfrm>
          <a:prstGeom prst="rect">
            <a:avLst/>
          </a:prstGeom>
        </p:spPr>
      </p:pic>
      <p:sp>
        <p:nvSpPr>
          <p:cNvPr id="5" name="Freeform 5">
            <a:extLst>
              <a:ext uri="{FF2B5EF4-FFF2-40B4-BE49-F238E27FC236}">
                <a16:creationId xmlns:a16="http://schemas.microsoft.com/office/drawing/2014/main" id="{F795D067-E0B3-0021-FD4B-732B15EE45D0}"/>
              </a:ext>
            </a:extLst>
          </p:cNvPr>
          <p:cNvSpPr/>
          <p:nvPr/>
        </p:nvSpPr>
        <p:spPr>
          <a:xfrm rot="-1968874">
            <a:off x="7296366" y="-146796"/>
            <a:ext cx="2143915" cy="1124216"/>
          </a:xfrm>
          <a:custGeom>
            <a:avLst/>
            <a:gdLst/>
            <a:ahLst/>
            <a:cxnLst/>
            <a:rect l="l" t="t" r="r" b="b"/>
            <a:pathLst>
              <a:path w="2143915" h="1124216">
                <a:moveTo>
                  <a:pt x="0" y="0"/>
                </a:moveTo>
                <a:lnTo>
                  <a:pt x="2143915" y="0"/>
                </a:lnTo>
                <a:lnTo>
                  <a:pt x="2143915" y="1124216"/>
                </a:lnTo>
                <a:lnTo>
                  <a:pt x="0" y="112421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58B738EC-D878-9DFF-9702-153FA3B6A3C6}"/>
              </a:ext>
            </a:extLst>
          </p:cNvPr>
          <p:cNvSpPr/>
          <p:nvPr/>
        </p:nvSpPr>
        <p:spPr>
          <a:xfrm>
            <a:off x="16643295" y="-571500"/>
            <a:ext cx="2565110" cy="2894341"/>
          </a:xfrm>
          <a:custGeom>
            <a:avLst/>
            <a:gdLst/>
            <a:ahLst/>
            <a:cxnLst/>
            <a:rect l="l" t="t" r="r" b="b"/>
            <a:pathLst>
              <a:path w="2565110" h="2894341">
                <a:moveTo>
                  <a:pt x="0" y="0"/>
                </a:moveTo>
                <a:lnTo>
                  <a:pt x="2565110" y="0"/>
                </a:lnTo>
                <a:lnTo>
                  <a:pt x="2565110" y="2894341"/>
                </a:lnTo>
                <a:lnTo>
                  <a:pt x="0" y="289434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AFD7DACE-C22E-07E5-82D1-985D098E1FD1}"/>
              </a:ext>
            </a:extLst>
          </p:cNvPr>
          <p:cNvSpPr/>
          <p:nvPr/>
        </p:nvSpPr>
        <p:spPr>
          <a:xfrm>
            <a:off x="7010400" y="8724900"/>
            <a:ext cx="2057400" cy="2239652"/>
          </a:xfrm>
          <a:custGeom>
            <a:avLst/>
            <a:gdLst/>
            <a:ahLst/>
            <a:cxnLst/>
            <a:rect l="l" t="t" r="r" b="b"/>
            <a:pathLst>
              <a:path w="3591987" h="3958112">
                <a:moveTo>
                  <a:pt x="0" y="0"/>
                </a:moveTo>
                <a:lnTo>
                  <a:pt x="3591986" y="0"/>
                </a:lnTo>
                <a:lnTo>
                  <a:pt x="3591986" y="3958112"/>
                </a:lnTo>
                <a:lnTo>
                  <a:pt x="0" y="395811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F831052F-8D4E-92C5-E0A8-41EDF62F6833}"/>
              </a:ext>
            </a:extLst>
          </p:cNvPr>
          <p:cNvSpPr txBox="1"/>
          <p:nvPr/>
        </p:nvSpPr>
        <p:spPr>
          <a:xfrm>
            <a:off x="1028700" y="4686300"/>
            <a:ext cx="6475121" cy="46920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2900" lvl="0" indent="-342900" algn="just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Ahorra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energía</a:t>
            </a:r>
            <a:endParaRPr lang="en-US" sz="2124" spc="-82" dirty="0">
              <a:solidFill>
                <a:srgbClr val="0B5304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342900" lvl="0" indent="-342900" algn="just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Sana los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suelos</a:t>
            </a:r>
            <a:endParaRPr lang="en-US" sz="2124" u="none" strike="noStrike" spc="-82" dirty="0">
              <a:solidFill>
                <a:srgbClr val="0B5304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342900" lvl="0" indent="-342900" algn="just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Recicla los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residuos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allí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donde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se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generan</a:t>
            </a:r>
            <a:endParaRPr lang="en-US" sz="2124" u="none" strike="noStrike" spc="-82" dirty="0">
              <a:solidFill>
                <a:srgbClr val="0B5304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342900" lvl="0" indent="-342900" algn="just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Co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secha y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conserva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el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agua</a:t>
            </a:r>
            <a:endParaRPr lang="en-US" sz="2124" spc="-82" dirty="0">
              <a:solidFill>
                <a:srgbClr val="0B5304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342900" lvl="0" indent="-342900" algn="just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Favorece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al y se beneficia del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ganado</a:t>
            </a:r>
            <a:endParaRPr lang="en-US" sz="2124" u="none" strike="noStrike" spc="-82" dirty="0">
              <a:solidFill>
                <a:srgbClr val="0B5304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342900" lvl="0" indent="-342900" algn="just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Reduce o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elimina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el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uso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de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agrotóxicos</a:t>
            </a:r>
            <a:endParaRPr lang="en-US" sz="2124" u="none" strike="noStrike" spc="-82" dirty="0">
              <a:solidFill>
                <a:srgbClr val="0B5304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342900" lvl="0" indent="-342900" algn="just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Contaminación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0</a:t>
            </a:r>
          </a:p>
          <a:p>
            <a:pPr marL="342900" lvl="0" indent="-342900" algn="just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Productos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de alto valor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añadido</a:t>
            </a:r>
            <a:endParaRPr lang="en-US" sz="2124" spc="-82" dirty="0">
              <a:solidFill>
                <a:srgbClr val="0B5304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800100" lvl="1" indent="-342900" algn="just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Turismo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gastronómico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y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enológico</a:t>
            </a:r>
            <a:endParaRPr lang="en-US" sz="2124" u="none" strike="noStrike" spc="-82" dirty="0">
              <a:solidFill>
                <a:srgbClr val="0B5304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800100" lvl="1" indent="-342900" algn="just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Turismo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verde</a:t>
            </a:r>
            <a:endParaRPr lang="en-US" sz="2124" spc="-82" dirty="0">
              <a:solidFill>
                <a:srgbClr val="0B5304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800100" lvl="1" indent="-342900" algn="just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Contribuye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a la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proteccción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de la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naturaleza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y de los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recursos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hídricos</a:t>
            </a:r>
            <a:endParaRPr lang="en-US" sz="2124" u="none" strike="noStrike" spc="-82" dirty="0">
              <a:solidFill>
                <a:srgbClr val="0B5304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776A728-F31A-5F40-DEA8-4BEBC40C1884}"/>
              </a:ext>
            </a:extLst>
          </p:cNvPr>
          <p:cNvSpPr txBox="1"/>
          <p:nvPr/>
        </p:nvSpPr>
        <p:spPr>
          <a:xfrm>
            <a:off x="408513" y="2150675"/>
            <a:ext cx="7973487" cy="22396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8719"/>
              </a:lnSpc>
              <a:spcBef>
                <a:spcPct val="0"/>
              </a:spcBef>
            </a:pPr>
            <a:r>
              <a:rPr lang="en-US" sz="7999" b="1" u="none" strike="noStrike" dirty="0">
                <a:solidFill>
                  <a:srgbClr val="0B5304"/>
                </a:solidFill>
                <a:latin typeface="Poppins Bold"/>
                <a:ea typeface="Poppins Bold"/>
                <a:cs typeface="Poppins Bold"/>
                <a:sym typeface="Poppins Bold"/>
              </a:rPr>
              <a:t>AGRICULTURA REGENERATIVA</a:t>
            </a:r>
          </a:p>
        </p:txBody>
      </p:sp>
      <p:sp>
        <p:nvSpPr>
          <p:cNvPr id="11" name="TextBox 2">
            <a:extLst>
              <a:ext uri="{FF2B5EF4-FFF2-40B4-BE49-F238E27FC236}">
                <a16:creationId xmlns:a16="http://schemas.microsoft.com/office/drawing/2014/main" id="{0DE9E6B1-1782-5C42-27DC-58AA6C6D3864}"/>
              </a:ext>
            </a:extLst>
          </p:cNvPr>
          <p:cNvSpPr txBox="1"/>
          <p:nvPr/>
        </p:nvSpPr>
        <p:spPr>
          <a:xfrm>
            <a:off x="609600" y="647700"/>
            <a:ext cx="6530446" cy="10063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4096"/>
              </a:lnSpc>
            </a:pPr>
            <a:r>
              <a:rPr lang="en-US" sz="2926" b="1" spc="421" dirty="0">
                <a:solidFill>
                  <a:srgbClr val="0B530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AGRICULTURA Y PLANTAS DE BIOMETANO</a:t>
            </a:r>
          </a:p>
        </p:txBody>
      </p:sp>
    </p:spTree>
    <p:extLst>
      <p:ext uri="{BB962C8B-B14F-4D97-AF65-F5344CB8AC3E}">
        <p14:creationId xmlns:p14="http://schemas.microsoft.com/office/powerpoint/2010/main" val="1947481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285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GB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BC346903-212E-3606-C429-0A95249CD0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419101"/>
            <a:ext cx="7917703" cy="7848600"/>
          </a:xfrm>
          <a:prstGeom prst="rect">
            <a:avLst/>
          </a:prstGeom>
        </p:spPr>
      </p:pic>
      <p:sp>
        <p:nvSpPr>
          <p:cNvPr id="8" name="Freeform 8"/>
          <p:cNvSpPr/>
          <p:nvPr/>
        </p:nvSpPr>
        <p:spPr>
          <a:xfrm rot="1511338">
            <a:off x="-1350763" y="6881922"/>
            <a:ext cx="5726213" cy="4752757"/>
          </a:xfrm>
          <a:custGeom>
            <a:avLst/>
            <a:gdLst/>
            <a:ahLst/>
            <a:cxnLst/>
            <a:rect l="l" t="t" r="r" b="b"/>
            <a:pathLst>
              <a:path w="5726213" h="4752757">
                <a:moveTo>
                  <a:pt x="0" y="0"/>
                </a:moveTo>
                <a:lnTo>
                  <a:pt x="5726213" y="0"/>
                </a:lnTo>
                <a:lnTo>
                  <a:pt x="5726213" y="4752756"/>
                </a:lnTo>
                <a:lnTo>
                  <a:pt x="0" y="47527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 rot="-9172651">
            <a:off x="14370900" y="-1285019"/>
            <a:ext cx="5226996" cy="5759775"/>
          </a:xfrm>
          <a:custGeom>
            <a:avLst/>
            <a:gdLst/>
            <a:ahLst/>
            <a:cxnLst/>
            <a:rect l="l" t="t" r="r" b="b"/>
            <a:pathLst>
              <a:path w="5226996" h="5759775">
                <a:moveTo>
                  <a:pt x="0" y="0"/>
                </a:moveTo>
                <a:lnTo>
                  <a:pt x="5226996" y="0"/>
                </a:lnTo>
                <a:lnTo>
                  <a:pt x="5226996" y="5759776"/>
                </a:lnTo>
                <a:lnTo>
                  <a:pt x="0" y="575977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0">
            <a:extLst>
              <a:ext uri="{FF2B5EF4-FFF2-40B4-BE49-F238E27FC236}">
                <a16:creationId xmlns:a16="http://schemas.microsoft.com/office/drawing/2014/main" id="{B3022FDD-979C-8FAA-4825-84CF41CE6AB8}"/>
              </a:ext>
            </a:extLst>
          </p:cNvPr>
          <p:cNvSpPr/>
          <p:nvPr/>
        </p:nvSpPr>
        <p:spPr>
          <a:xfrm>
            <a:off x="7368528" y="8844884"/>
            <a:ext cx="343931" cy="343931"/>
          </a:xfrm>
          <a:custGeom>
            <a:avLst/>
            <a:gdLst/>
            <a:ahLst/>
            <a:cxnLst/>
            <a:rect l="l" t="t" r="r" b="b"/>
            <a:pathLst>
              <a:path w="343931" h="343931">
                <a:moveTo>
                  <a:pt x="0" y="0"/>
                </a:moveTo>
                <a:lnTo>
                  <a:pt x="343931" y="0"/>
                </a:lnTo>
                <a:lnTo>
                  <a:pt x="343931" y="343931"/>
                </a:lnTo>
                <a:lnTo>
                  <a:pt x="0" y="34393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CC179A21-DC3A-3A4F-D0D4-85E58E2CB919}"/>
              </a:ext>
            </a:extLst>
          </p:cNvPr>
          <p:cNvSpPr txBox="1"/>
          <p:nvPr/>
        </p:nvSpPr>
        <p:spPr>
          <a:xfrm>
            <a:off x="7540493" y="8864083"/>
            <a:ext cx="7579564" cy="3055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2634"/>
              </a:lnSpc>
            </a:pPr>
            <a:r>
              <a:rPr lang="en-US" sz="1881" dirty="0">
                <a:solidFill>
                  <a:srgbClr val="FFFBF7"/>
                </a:solidFill>
                <a:latin typeface="Open Sauce"/>
                <a:ea typeface="Open Sauce"/>
                <a:cs typeface="Open Sauce"/>
                <a:sym typeface="Open Sauce"/>
              </a:rPr>
              <a:t>https://www.researchgate.net/profile/Maximo-Florin-Beltran</a:t>
            </a: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2E845218-BA01-E327-4EC5-E66E654A9597}"/>
              </a:ext>
            </a:extLst>
          </p:cNvPr>
          <p:cNvSpPr txBox="1"/>
          <p:nvPr/>
        </p:nvSpPr>
        <p:spPr>
          <a:xfrm>
            <a:off x="3490215" y="8864083"/>
            <a:ext cx="2866215" cy="3055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2634"/>
              </a:lnSpc>
            </a:pPr>
            <a:r>
              <a:rPr lang="en-US" sz="1881" dirty="0">
                <a:solidFill>
                  <a:srgbClr val="FFFBF7"/>
                </a:solidFill>
                <a:latin typeface="Open Sauce"/>
                <a:ea typeface="Open Sauce"/>
                <a:cs typeface="Open Sauce"/>
                <a:sym typeface="Open Sauce"/>
              </a:rPr>
              <a:t>Maximo.Florin@uclm.es</a:t>
            </a:r>
          </a:p>
        </p:txBody>
      </p:sp>
      <p:pic>
        <p:nvPicPr>
          <p:cNvPr id="15" name="Gráfico 14" descr="Correo electrónico con relleno sólido">
            <a:extLst>
              <a:ext uri="{FF2B5EF4-FFF2-40B4-BE49-F238E27FC236}">
                <a16:creationId xmlns:a16="http://schemas.microsoft.com/office/drawing/2014/main" id="{3CAB37D3-B05A-547D-7F9D-50CF36A7C19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048000" y="8775399"/>
            <a:ext cx="482901" cy="482901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6453579" y="4606424"/>
            <a:ext cx="13679546" cy="4169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212"/>
              </a:lnSpc>
            </a:pPr>
            <a:r>
              <a:rPr lang="en-US" sz="14873" b="1" dirty="0">
                <a:solidFill>
                  <a:srgbClr val="FFFBF7"/>
                </a:solidFill>
                <a:latin typeface="Poppins Bold"/>
                <a:ea typeface="Poppins Bold"/>
                <a:cs typeface="Poppins Bold"/>
                <a:sym typeface="Poppins Bold"/>
              </a:rPr>
              <a:t>¡MUCHAS GRACIAS!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F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1028700" y="1866900"/>
            <a:ext cx="8648700" cy="45572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lvl="0" indent="-342900" algn="just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Industrias en las que el biometano se elabora a partir de residuos de distintos orígenes (purines y otros residuos ganaderos, fangos de depuradoras, rastrojos…).</a:t>
            </a:r>
          </a:p>
          <a:p>
            <a:pPr marL="342900" lvl="0" indent="-342900" algn="just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124" b="1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¿Qué dice la propia industria?</a:t>
            </a:r>
          </a:p>
          <a:p>
            <a:pPr lvl="1" algn="just">
              <a:spcBef>
                <a:spcPct val="0"/>
              </a:spcBef>
              <a:spcAft>
                <a:spcPts val="600"/>
              </a:spcAft>
            </a:pPr>
            <a:r>
              <a:rPr lang="es-E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“Es fundamental comprender que la </a:t>
            </a:r>
            <a:r>
              <a:rPr lang="es-E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metanización</a:t>
            </a:r>
            <a:r>
              <a:rPr lang="es-E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no elimina los residuos; solo transforma una pequeña parte en biogás (aproximadamente un 5%), mientras que el 95% restante se convierte en </a:t>
            </a:r>
            <a:r>
              <a:rPr lang="es-E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digestato</a:t>
            </a:r>
            <a:r>
              <a:rPr lang="es-E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. Esto hace que su gestión sea un aspecto clave en cualquier proyecto, especialmente en zonas con alta concentración de explotaciones porcinas.”</a:t>
            </a:r>
          </a:p>
          <a:p>
            <a:pPr lvl="1" algn="just">
              <a:spcBef>
                <a:spcPct val="0"/>
              </a:spcBef>
              <a:spcAft>
                <a:spcPts val="600"/>
              </a:spcAft>
            </a:pPr>
            <a:r>
              <a:rPr lang="es-E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VEOLIA, ‘Revista Técnica de Medio Ambiente’ – RETEMA,</a:t>
            </a:r>
          </a:p>
          <a:p>
            <a:pPr lvl="1" algn="just">
              <a:spcBef>
                <a:spcPct val="0"/>
              </a:spcBef>
              <a:spcAft>
                <a:spcPts val="600"/>
              </a:spcAft>
            </a:pP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  <a:hlinkClick r:id="rId2"/>
              </a:rPr>
              <a:t>https://www.retema.es/actualidad/son-los-proyectos-de-metanizacion-la-solucion-al-problema-de-los-purines</a:t>
            </a:r>
            <a:endParaRPr lang="es-ES" sz="2124" u="none" strike="noStrike" spc="-82" dirty="0">
              <a:solidFill>
                <a:srgbClr val="0B5304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sp>
        <p:nvSpPr>
          <p:cNvPr id="7" name="Freeform 7"/>
          <p:cNvSpPr/>
          <p:nvPr/>
        </p:nvSpPr>
        <p:spPr>
          <a:xfrm rot="638417">
            <a:off x="8219757" y="8591110"/>
            <a:ext cx="5731664" cy="6204778"/>
          </a:xfrm>
          <a:custGeom>
            <a:avLst/>
            <a:gdLst/>
            <a:ahLst/>
            <a:cxnLst/>
            <a:rect l="l" t="t" r="r" b="b"/>
            <a:pathLst>
              <a:path w="5731664" h="6204778">
                <a:moveTo>
                  <a:pt x="0" y="0"/>
                </a:moveTo>
                <a:lnTo>
                  <a:pt x="5731664" y="0"/>
                </a:lnTo>
                <a:lnTo>
                  <a:pt x="5731664" y="6204778"/>
                </a:lnTo>
                <a:lnTo>
                  <a:pt x="0" y="62047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 rot="-1968874">
            <a:off x="14686420" y="376922"/>
            <a:ext cx="2143915" cy="1124216"/>
          </a:xfrm>
          <a:custGeom>
            <a:avLst/>
            <a:gdLst/>
            <a:ahLst/>
            <a:cxnLst/>
            <a:rect l="l" t="t" r="r" b="b"/>
            <a:pathLst>
              <a:path w="2143915" h="1124216">
                <a:moveTo>
                  <a:pt x="0" y="0"/>
                </a:moveTo>
                <a:lnTo>
                  <a:pt x="2143915" y="0"/>
                </a:lnTo>
                <a:lnTo>
                  <a:pt x="2143915" y="1124216"/>
                </a:lnTo>
                <a:lnTo>
                  <a:pt x="0" y="11242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16826269" y="559594"/>
            <a:ext cx="1094662" cy="2178431"/>
          </a:xfrm>
          <a:custGeom>
            <a:avLst/>
            <a:gdLst/>
            <a:ahLst/>
            <a:cxnLst/>
            <a:rect l="l" t="t" r="r" b="b"/>
            <a:pathLst>
              <a:path w="1094662" h="2178431">
                <a:moveTo>
                  <a:pt x="0" y="0"/>
                </a:moveTo>
                <a:lnTo>
                  <a:pt x="1094662" y="0"/>
                </a:lnTo>
                <a:lnTo>
                  <a:pt x="1094662" y="2178431"/>
                </a:lnTo>
                <a:lnTo>
                  <a:pt x="0" y="217843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TextBox 10"/>
          <p:cNvSpPr txBox="1"/>
          <p:nvPr/>
        </p:nvSpPr>
        <p:spPr>
          <a:xfrm>
            <a:off x="381000" y="559594"/>
            <a:ext cx="1177290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8000" b="1" dirty="0" err="1">
                <a:solidFill>
                  <a:srgbClr val="0B5304"/>
                </a:solidFill>
                <a:latin typeface="Poppins Bold"/>
                <a:ea typeface="Poppins Bold"/>
                <a:cs typeface="Poppins Bold"/>
                <a:sym typeface="Poppins Bold"/>
              </a:rPr>
              <a:t>Plantas</a:t>
            </a:r>
            <a:r>
              <a:rPr lang="en-US" sz="8000" b="1" dirty="0">
                <a:solidFill>
                  <a:srgbClr val="0B5304"/>
                </a:solidFill>
                <a:latin typeface="Poppins Bold"/>
                <a:ea typeface="Poppins Bold"/>
                <a:cs typeface="Poppins Bold"/>
                <a:sym typeface="Poppins Bold"/>
              </a:rPr>
              <a:t> de </a:t>
            </a:r>
            <a:r>
              <a:rPr lang="en-US" sz="8000" b="1" dirty="0" err="1">
                <a:solidFill>
                  <a:srgbClr val="0B5304"/>
                </a:solidFill>
                <a:latin typeface="Poppins Bold"/>
                <a:ea typeface="Poppins Bold"/>
                <a:cs typeface="Poppins Bold"/>
                <a:sym typeface="Poppins Bold"/>
              </a:rPr>
              <a:t>biometano</a:t>
            </a:r>
            <a:endParaRPr lang="en-US" sz="8000" b="1" dirty="0">
              <a:solidFill>
                <a:srgbClr val="0B5304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E142948E-28F9-5E29-5B9F-1946873F7218}"/>
              </a:ext>
            </a:extLst>
          </p:cNvPr>
          <p:cNvSpPr>
            <a:spLocks noChangeAspect="1"/>
          </p:cNvSpPr>
          <p:nvPr/>
        </p:nvSpPr>
        <p:spPr>
          <a:xfrm>
            <a:off x="10136277" y="1563777"/>
            <a:ext cx="7237323" cy="7237323"/>
          </a:xfrm>
          <a:prstGeom prst="ellipse">
            <a:avLst/>
          </a:prstGeom>
          <a:blipFill>
            <a:blip r:embed="rId6"/>
            <a:stretch>
              <a:fillRect l="-24906" r="-24906"/>
            </a:stretch>
          </a:blipFill>
          <a:ln w="257175">
            <a:solidFill>
              <a:srgbClr val="0B530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Imagen 13" descr="Escala de tiempo&#10;&#10;El contenido generado por IA puede ser incorrecto.">
            <a:extLst>
              <a:ext uri="{FF2B5EF4-FFF2-40B4-BE49-F238E27FC236}">
                <a16:creationId xmlns:a16="http://schemas.microsoft.com/office/drawing/2014/main" id="{56F518E8-C8B4-341A-B50C-E6B2359B65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00" y="6667500"/>
            <a:ext cx="7429500" cy="330424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F8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CE8FE1-690B-E309-FC6E-E477B17C23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F2BCE271-5532-999A-78C8-7B1AA95FB180}"/>
              </a:ext>
            </a:extLst>
          </p:cNvPr>
          <p:cNvGrpSpPr/>
          <p:nvPr/>
        </p:nvGrpSpPr>
        <p:grpSpPr>
          <a:xfrm>
            <a:off x="528638" y="1828800"/>
            <a:ext cx="7015162" cy="8267700"/>
            <a:chOff x="0" y="0"/>
            <a:chExt cx="1856396" cy="925468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FD25A3AC-62F8-0F21-5548-93E38EFD5E83}"/>
                </a:ext>
              </a:extLst>
            </p:cNvPr>
            <p:cNvSpPr/>
            <p:nvPr/>
          </p:nvSpPr>
          <p:spPr>
            <a:xfrm>
              <a:off x="0" y="0"/>
              <a:ext cx="1856396" cy="925468"/>
            </a:xfrm>
            <a:custGeom>
              <a:avLst/>
              <a:gdLst/>
              <a:ahLst/>
              <a:cxnLst/>
              <a:rect l="l" t="t" r="r" b="b"/>
              <a:pathLst>
                <a:path w="1856396" h="925468">
                  <a:moveTo>
                    <a:pt x="44307" y="0"/>
                  </a:moveTo>
                  <a:lnTo>
                    <a:pt x="1812089" y="0"/>
                  </a:lnTo>
                  <a:cubicBezTo>
                    <a:pt x="1836559" y="0"/>
                    <a:pt x="1856396" y="19837"/>
                    <a:pt x="1856396" y="44307"/>
                  </a:cubicBezTo>
                  <a:lnTo>
                    <a:pt x="1856396" y="881161"/>
                  </a:lnTo>
                  <a:cubicBezTo>
                    <a:pt x="1856396" y="905631"/>
                    <a:pt x="1836559" y="925468"/>
                    <a:pt x="1812089" y="925468"/>
                  </a:cubicBezTo>
                  <a:lnTo>
                    <a:pt x="44307" y="925468"/>
                  </a:lnTo>
                  <a:cubicBezTo>
                    <a:pt x="19837" y="925468"/>
                    <a:pt x="0" y="905631"/>
                    <a:pt x="0" y="881161"/>
                  </a:cubicBezTo>
                  <a:lnTo>
                    <a:pt x="0" y="44307"/>
                  </a:lnTo>
                  <a:cubicBezTo>
                    <a:pt x="0" y="19837"/>
                    <a:pt x="19837" y="0"/>
                    <a:pt x="44307" y="0"/>
                  </a:cubicBezTo>
                  <a:close/>
                </a:path>
              </a:pathLst>
            </a:custGeom>
            <a:solidFill>
              <a:srgbClr val="FFFBF7"/>
            </a:solidFill>
            <a:ln w="38100" cap="rnd">
              <a:solidFill>
                <a:srgbClr val="0B5304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EAC4FD98-C8B5-A46C-B795-E181E2317A5C}"/>
                </a:ext>
              </a:extLst>
            </p:cNvPr>
            <p:cNvSpPr txBox="1"/>
            <p:nvPr/>
          </p:nvSpPr>
          <p:spPr>
            <a:xfrm>
              <a:off x="0" y="-38100"/>
              <a:ext cx="1856396" cy="9635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34"/>
                </a:lnSpc>
              </a:pPr>
              <a:endParaRPr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50C72F62-65CE-643E-6125-A8D815176DC2}"/>
              </a:ext>
            </a:extLst>
          </p:cNvPr>
          <p:cNvGrpSpPr/>
          <p:nvPr/>
        </p:nvGrpSpPr>
        <p:grpSpPr>
          <a:xfrm>
            <a:off x="1676400" y="990600"/>
            <a:ext cx="4800600" cy="927239"/>
            <a:chOff x="0" y="0"/>
            <a:chExt cx="1544779" cy="281460"/>
          </a:xfrm>
        </p:grpSpPr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9BF593F3-8B82-0B8D-D13F-00D2A5A445D3}"/>
                </a:ext>
              </a:extLst>
            </p:cNvPr>
            <p:cNvSpPr txBox="1"/>
            <p:nvPr/>
          </p:nvSpPr>
          <p:spPr>
            <a:xfrm>
              <a:off x="0" y="-38100"/>
              <a:ext cx="1544779" cy="3195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34"/>
                </a:lnSpc>
              </a:pPr>
              <a:endParaRPr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3A1544E0-BF51-9943-C6CE-F6E4ECA5B63A}"/>
                </a:ext>
              </a:extLst>
            </p:cNvPr>
            <p:cNvSpPr/>
            <p:nvPr/>
          </p:nvSpPr>
          <p:spPr>
            <a:xfrm>
              <a:off x="0" y="0"/>
              <a:ext cx="1544779" cy="281460"/>
            </a:xfrm>
            <a:custGeom>
              <a:avLst/>
              <a:gdLst/>
              <a:ahLst/>
              <a:cxnLst/>
              <a:rect l="l" t="t" r="r" b="b"/>
              <a:pathLst>
                <a:path w="1544779" h="281460">
                  <a:moveTo>
                    <a:pt x="53245" y="0"/>
                  </a:moveTo>
                  <a:lnTo>
                    <a:pt x="1491534" y="0"/>
                  </a:lnTo>
                  <a:cubicBezTo>
                    <a:pt x="1505656" y="0"/>
                    <a:pt x="1519199" y="5610"/>
                    <a:pt x="1529184" y="15595"/>
                  </a:cubicBezTo>
                  <a:cubicBezTo>
                    <a:pt x="1539169" y="25580"/>
                    <a:pt x="1544779" y="39123"/>
                    <a:pt x="1544779" y="53245"/>
                  </a:cubicBezTo>
                  <a:lnTo>
                    <a:pt x="1544779" y="228215"/>
                  </a:lnTo>
                  <a:cubicBezTo>
                    <a:pt x="1544779" y="242337"/>
                    <a:pt x="1539169" y="255880"/>
                    <a:pt x="1529184" y="265865"/>
                  </a:cubicBezTo>
                  <a:cubicBezTo>
                    <a:pt x="1519199" y="275850"/>
                    <a:pt x="1505656" y="281460"/>
                    <a:pt x="1491534" y="281460"/>
                  </a:cubicBezTo>
                  <a:lnTo>
                    <a:pt x="53245" y="281460"/>
                  </a:lnTo>
                  <a:cubicBezTo>
                    <a:pt x="39123" y="281460"/>
                    <a:pt x="25580" y="275850"/>
                    <a:pt x="15595" y="265865"/>
                  </a:cubicBezTo>
                  <a:cubicBezTo>
                    <a:pt x="5610" y="255880"/>
                    <a:pt x="0" y="242337"/>
                    <a:pt x="0" y="228215"/>
                  </a:cubicBezTo>
                  <a:lnTo>
                    <a:pt x="0" y="53245"/>
                  </a:lnTo>
                  <a:cubicBezTo>
                    <a:pt x="0" y="39123"/>
                    <a:pt x="5610" y="25580"/>
                    <a:pt x="15595" y="15595"/>
                  </a:cubicBezTo>
                  <a:cubicBezTo>
                    <a:pt x="25580" y="5610"/>
                    <a:pt x="39123" y="0"/>
                    <a:pt x="53245" y="0"/>
                  </a:cubicBezTo>
                  <a:close/>
                </a:path>
              </a:pathLst>
            </a:custGeom>
            <a:solidFill>
              <a:srgbClr val="0B5304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7" name="Freeform 17">
            <a:extLst>
              <a:ext uri="{FF2B5EF4-FFF2-40B4-BE49-F238E27FC236}">
                <a16:creationId xmlns:a16="http://schemas.microsoft.com/office/drawing/2014/main" id="{FA9FCB5D-3CF9-97F4-B5C0-65B29F0B4DB5}"/>
              </a:ext>
            </a:extLst>
          </p:cNvPr>
          <p:cNvSpPr/>
          <p:nvPr/>
        </p:nvSpPr>
        <p:spPr>
          <a:xfrm rot="-9309026">
            <a:off x="15168562" y="-3403927"/>
            <a:ext cx="4181477" cy="5566026"/>
          </a:xfrm>
          <a:custGeom>
            <a:avLst/>
            <a:gdLst/>
            <a:ahLst/>
            <a:cxnLst/>
            <a:rect l="l" t="t" r="r" b="b"/>
            <a:pathLst>
              <a:path w="4181477" h="5566026">
                <a:moveTo>
                  <a:pt x="0" y="0"/>
                </a:moveTo>
                <a:lnTo>
                  <a:pt x="4181476" y="0"/>
                </a:lnTo>
                <a:lnTo>
                  <a:pt x="4181476" y="5566026"/>
                </a:lnTo>
                <a:lnTo>
                  <a:pt x="0" y="55660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7678CB14-C9C6-5E4B-E26B-3240417C3AF0}"/>
              </a:ext>
            </a:extLst>
          </p:cNvPr>
          <p:cNvSpPr txBox="1"/>
          <p:nvPr/>
        </p:nvSpPr>
        <p:spPr>
          <a:xfrm>
            <a:off x="7848600" y="1562100"/>
            <a:ext cx="10051661" cy="85955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spcBef>
                <a:spcPct val="0"/>
              </a:spcBef>
              <a:spcAft>
                <a:spcPts val="1200"/>
              </a:spcAft>
              <a:buFont typeface="+mj-lt"/>
              <a:buAutoNum type="arabicParenR"/>
            </a:pPr>
            <a:r>
              <a:rPr lang="es-ES" sz="2124" spc="-82" dirty="0">
                <a:latin typeface="Open Sauce"/>
                <a:ea typeface="Open Sauce"/>
                <a:cs typeface="Open Sauce"/>
                <a:sym typeface="Open Sauce"/>
              </a:rPr>
              <a:t>El proyecto de biometano de Tomelloso planea traer de fuera del municipio casi tres cuartas partes de los residuos.</a:t>
            </a:r>
          </a:p>
          <a:p>
            <a:pPr marL="800100" lvl="1" indent="-342900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124" b="1" spc="-82" dirty="0">
                <a:latin typeface="Open Sauce"/>
                <a:ea typeface="Open Sauce"/>
                <a:cs typeface="Open Sauce"/>
                <a:sym typeface="Open Sauce"/>
              </a:rPr>
              <a:t>¿De dónde los van a traer, si resulta que Socuéllamos, Manzanares, Llanos del Caudillo, Valdepeñas y Villarrobledo tienen sus propios proyectos de biometano, que también planean llevar de fuera de cada municipio una cantidad indecente de residuos?</a:t>
            </a:r>
          </a:p>
          <a:p>
            <a:pPr marL="457200" indent="-457200">
              <a:spcBef>
                <a:spcPct val="0"/>
              </a:spcBef>
              <a:spcAft>
                <a:spcPts val="1200"/>
              </a:spcAft>
              <a:buFont typeface="+mj-lt"/>
              <a:buAutoNum type="arabicParenR"/>
            </a:pP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Según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el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Inventario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de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Residuos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de Castilla-La Mancha (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  <a:hlinkClick r:id="rId3"/>
              </a:rPr>
              <a:t>https://www.castillalamancha.es/sites/default/files/documentos/pdf/20210204/estudio-inventario_de_residuos_la_mancha.pdf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),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Tomelloso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tiene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otros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20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tipos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de </a:t>
            </a:r>
            <a:r>
              <a:rPr lang="en-US" sz="2124" u="none" strike="noStrike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residuos</a:t>
            </a:r>
            <a:r>
              <a:rPr lang="en-U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(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sin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contar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la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fracción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orgánica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de los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residuos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sólidos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urbanos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)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que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el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proyecto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de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biometano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no se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plantea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tratar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. </a:t>
            </a:r>
            <a:endParaRPr lang="en-US" sz="2124" b="1" spc="-82" dirty="0">
              <a:solidFill>
                <a:srgbClr val="0B5304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800100" lvl="1" indent="-342900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124" b="1" spc="-82" dirty="0">
                <a:latin typeface="Open Sauce"/>
                <a:ea typeface="Open Sauce"/>
                <a:cs typeface="Open Sauce"/>
                <a:sym typeface="Open Sauce"/>
              </a:rPr>
              <a:t>¿Les queda alguna duda de que el proyecto de biometano de Tomelloso NO PLANEA TRATAR SUS RESIDUOS?</a:t>
            </a:r>
          </a:p>
          <a:p>
            <a:pPr marL="457200" indent="-457200">
              <a:spcBef>
                <a:spcPct val="0"/>
              </a:spcBef>
              <a:spcAft>
                <a:spcPts val="1200"/>
              </a:spcAft>
              <a:buFont typeface="+mj-lt"/>
              <a:buAutoNum type="arabicParenR"/>
            </a:pPr>
            <a:r>
              <a:rPr lang="es-ES" sz="2124" spc="-82" dirty="0">
                <a:latin typeface="Open Sauce"/>
                <a:ea typeface="Open Sauce"/>
                <a:cs typeface="Open Sauce"/>
                <a:sym typeface="Open Sauce"/>
              </a:rPr>
              <a:t>Además, ni los lactosueros ni el estiércol son residuos: son productos para unos, materias prima muy apreciadas para otros y mercancías para los transportistas.</a:t>
            </a:r>
          </a:p>
          <a:p>
            <a:pPr marL="457200" indent="-457200">
              <a:spcBef>
                <a:spcPct val="0"/>
              </a:spcBef>
              <a:spcAft>
                <a:spcPts val="1200"/>
              </a:spcAft>
              <a:buFont typeface="+mj-lt"/>
              <a:buAutoNum type="arabicParenR"/>
            </a:pPr>
            <a:r>
              <a:rPr lang="es-E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¿Por dónde van a pasar los más de 1</a:t>
            </a:r>
            <a:r>
              <a:rPr lang="es-ES" sz="2124" b="1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8.720 camiones anuales de entre 22 y 24 toneladas</a:t>
            </a:r>
            <a:r>
              <a:rPr lang="es-E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– 72 </a:t>
            </a:r>
            <a:r>
              <a:rPr lang="es-E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díarios</a:t>
            </a:r>
            <a:r>
              <a:rPr lang="es-E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, 260 días al año?</a:t>
            </a:r>
            <a:endParaRPr lang="en-US" sz="2124" spc="-82" dirty="0">
              <a:solidFill>
                <a:srgbClr val="0B5304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457200" indent="-457200">
              <a:spcBef>
                <a:spcPct val="0"/>
              </a:spcBef>
              <a:spcAft>
                <a:spcPts val="1200"/>
              </a:spcAft>
              <a:buFont typeface="+mj-lt"/>
              <a:buAutoNum type="arabicParenR"/>
            </a:pP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Entre los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residuos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que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el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proyecto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planea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traer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de fuera y los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que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ya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tiene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Tomelloso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,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faltan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casi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6.000 has de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cultivos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en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el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término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municipal para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aplicarlos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como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fertilizantes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(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suponiendo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que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sean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124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idóneos</a:t>
            </a:r>
            <a:r>
              <a:rPr lang="en-U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).</a:t>
            </a:r>
          </a:p>
          <a:p>
            <a:pPr marL="914400" lvl="1" indent="-457200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124" b="1" spc="-82" dirty="0">
                <a:latin typeface="Open Sauce"/>
                <a:ea typeface="Open Sauce"/>
                <a:cs typeface="Open Sauce"/>
                <a:sym typeface="Open Sauce"/>
              </a:rPr>
              <a:t>¿A qué municipio van a engañar para ello?</a:t>
            </a: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57D80FB5-A022-128F-5705-E9A8880C87A0}"/>
              </a:ext>
            </a:extLst>
          </p:cNvPr>
          <p:cNvSpPr txBox="1"/>
          <p:nvPr/>
        </p:nvSpPr>
        <p:spPr>
          <a:xfrm>
            <a:off x="7277815" y="196638"/>
            <a:ext cx="6133385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8000" b="1" dirty="0">
                <a:solidFill>
                  <a:srgbClr val="0B5304"/>
                </a:solidFill>
                <a:latin typeface="Poppins Bold"/>
                <a:ea typeface="Poppins Bold"/>
                <a:cs typeface="Poppins Bold"/>
                <a:sym typeface="Poppins Bold"/>
              </a:rPr>
              <a:t>TOMELLOSO</a:t>
            </a:r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F0D73FA0-3EA8-334A-F0C5-CEC16E68F38A}"/>
              </a:ext>
            </a:extLst>
          </p:cNvPr>
          <p:cNvSpPr txBox="1"/>
          <p:nvPr/>
        </p:nvSpPr>
        <p:spPr>
          <a:xfrm>
            <a:off x="1676400" y="1258589"/>
            <a:ext cx="4691796" cy="4103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152"/>
              </a:lnSpc>
              <a:spcBef>
                <a:spcPct val="0"/>
              </a:spcBef>
            </a:pPr>
            <a:r>
              <a:rPr lang="en-US" sz="2892" b="1" spc="-112" dirty="0" err="1">
                <a:solidFill>
                  <a:srgbClr val="FFFBF7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Enerth</a:t>
            </a:r>
            <a:r>
              <a:rPr lang="en-US" sz="2892" b="1" spc="-112" dirty="0">
                <a:solidFill>
                  <a:srgbClr val="FFFBF7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(Azora)</a:t>
            </a:r>
          </a:p>
        </p:txBody>
      </p:sp>
      <p:sp>
        <p:nvSpPr>
          <p:cNvPr id="24" name="TextBox 2">
            <a:extLst>
              <a:ext uri="{FF2B5EF4-FFF2-40B4-BE49-F238E27FC236}">
                <a16:creationId xmlns:a16="http://schemas.microsoft.com/office/drawing/2014/main" id="{F6B476E1-21AA-487B-2F9B-B56859C1124B}"/>
              </a:ext>
            </a:extLst>
          </p:cNvPr>
          <p:cNvSpPr txBox="1"/>
          <p:nvPr/>
        </p:nvSpPr>
        <p:spPr>
          <a:xfrm>
            <a:off x="618415" y="243319"/>
            <a:ext cx="6468185" cy="4805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4096"/>
              </a:lnSpc>
            </a:pPr>
            <a:r>
              <a:rPr lang="en-US" sz="2926" b="1" spc="421" dirty="0">
                <a:solidFill>
                  <a:srgbClr val="0B530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PLANTA DE BIOMETANO DE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7220280-6C9E-9D6E-643E-89E54F9DA6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766" y="2053100"/>
            <a:ext cx="6757633" cy="7756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104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F8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BC1D08-099E-B827-9036-FBCBA63E0E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7">
            <a:extLst>
              <a:ext uri="{FF2B5EF4-FFF2-40B4-BE49-F238E27FC236}">
                <a16:creationId xmlns:a16="http://schemas.microsoft.com/office/drawing/2014/main" id="{A3988B6B-C675-6A65-F8D5-68110FC984B3}"/>
              </a:ext>
            </a:extLst>
          </p:cNvPr>
          <p:cNvSpPr/>
          <p:nvPr/>
        </p:nvSpPr>
        <p:spPr>
          <a:xfrm rot="-9309026">
            <a:off x="15168562" y="-3403927"/>
            <a:ext cx="4181477" cy="5566026"/>
          </a:xfrm>
          <a:custGeom>
            <a:avLst/>
            <a:gdLst/>
            <a:ahLst/>
            <a:cxnLst/>
            <a:rect l="l" t="t" r="r" b="b"/>
            <a:pathLst>
              <a:path w="4181477" h="5566026">
                <a:moveTo>
                  <a:pt x="0" y="0"/>
                </a:moveTo>
                <a:lnTo>
                  <a:pt x="4181476" y="0"/>
                </a:lnTo>
                <a:lnTo>
                  <a:pt x="4181476" y="5566026"/>
                </a:lnTo>
                <a:lnTo>
                  <a:pt x="0" y="55660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E636B6F2-F8A0-6C16-A8D1-0283B4B13251}"/>
              </a:ext>
            </a:extLst>
          </p:cNvPr>
          <p:cNvSpPr txBox="1"/>
          <p:nvPr/>
        </p:nvSpPr>
        <p:spPr>
          <a:xfrm>
            <a:off x="838200" y="1482065"/>
            <a:ext cx="17062061" cy="85382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  <a:spcAft>
                <a:spcPts val="1200"/>
              </a:spcAft>
            </a:pPr>
            <a:r>
              <a:rPr lang="es-ES" sz="2124" b="1" spc="-82" dirty="0">
                <a:latin typeface="Open Sauce"/>
                <a:ea typeface="Open Sauce"/>
                <a:cs typeface="Open Sauce"/>
                <a:sym typeface="Open Sauce"/>
              </a:rPr>
              <a:t>Sí: la mitad de lo que el proyecto de biometano planea usar...</a:t>
            </a:r>
          </a:p>
          <a:p>
            <a:pPr>
              <a:spcBef>
                <a:spcPct val="0"/>
              </a:spcBef>
              <a:spcAft>
                <a:spcPts val="1200"/>
              </a:spcAft>
            </a:pPr>
            <a:r>
              <a:rPr lang="es-ES" sz="2124" spc="-82" dirty="0">
                <a:latin typeface="Open Sauce"/>
                <a:ea typeface="Open Sauce"/>
                <a:cs typeface="Open Sauce"/>
                <a:sym typeface="Open Sauce"/>
              </a:rPr>
              <a:t>Además, la </a:t>
            </a:r>
            <a:r>
              <a:rPr lang="es-ES" sz="2124" spc="-82" dirty="0" err="1">
                <a:latin typeface="Open Sauce"/>
                <a:ea typeface="Open Sauce"/>
                <a:cs typeface="Open Sauce"/>
                <a:sym typeface="Open Sauce"/>
              </a:rPr>
              <a:t>biometanización</a:t>
            </a:r>
            <a:r>
              <a:rPr lang="es-ES" sz="2124" spc="-82" dirty="0">
                <a:latin typeface="Open Sauce"/>
                <a:ea typeface="Open Sauce"/>
                <a:cs typeface="Open Sauce"/>
                <a:sym typeface="Open Sauce"/>
              </a:rPr>
              <a:t> no es lo mejor para tratar las vinazas. </a:t>
            </a:r>
            <a:r>
              <a:rPr lang="es-E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  <a:hlinkClick r:id="rId3"/>
              </a:rPr>
              <a:t>Entre 2011 y 2021 hay al menos 175 trabajos que analizan el estado de la tecnología</a:t>
            </a:r>
            <a:r>
              <a:rPr lang="es-E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para convertir vinaza en fertilizante orgánicos.</a:t>
            </a:r>
            <a:endParaRPr lang="es-ES" sz="2124" spc="-82" dirty="0">
              <a:latin typeface="Open Sauce"/>
              <a:ea typeface="Open Sauce"/>
              <a:cs typeface="Open Sauce"/>
              <a:sym typeface="Open Sauce"/>
            </a:endParaRPr>
          </a:p>
          <a:p>
            <a:pPr>
              <a:spcBef>
                <a:spcPct val="0"/>
              </a:spcBef>
              <a:spcAft>
                <a:spcPts val="1200"/>
              </a:spcAft>
            </a:pPr>
            <a:r>
              <a:rPr lang="es-E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La </a:t>
            </a:r>
            <a:r>
              <a:rPr lang="es-E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  <a:hlinkClick r:id="rId4"/>
              </a:rPr>
              <a:t>conversión de vinaza en fertilizante</a:t>
            </a:r>
            <a:r>
              <a:rPr lang="es-E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requiere:</a:t>
            </a:r>
          </a:p>
          <a:p>
            <a:pPr marL="914400" lvl="1" indent="-457200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D</a:t>
            </a:r>
            <a:r>
              <a:rPr lang="es-E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omar los elementos tóxicos y otros contaminantes</a:t>
            </a:r>
          </a:p>
          <a:p>
            <a:pPr marL="914400" lvl="1" indent="-457200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E</a:t>
            </a:r>
            <a:r>
              <a:rPr lang="es-E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nriquecer y elevar su contenido orgánico y de nutrientes para cumplir su función como un excelente fertilizante</a:t>
            </a:r>
          </a:p>
          <a:p>
            <a:pPr marL="914400" lvl="1" indent="-457200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D</a:t>
            </a:r>
            <a:r>
              <a:rPr lang="es-E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esintoxicación física / descontaminación por remojo en fracción de roca de zeolita</a:t>
            </a:r>
          </a:p>
          <a:p>
            <a:pPr marL="914400" lvl="1" indent="-457200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P</a:t>
            </a:r>
            <a:r>
              <a:rPr lang="es-E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reparación de técnicas y fórmulas para domar los tóxicos y contaminantes y mejorar los macronutrientes y micronutrientes</a:t>
            </a:r>
          </a:p>
          <a:p>
            <a:pPr marL="914400" lvl="1" indent="-457200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P</a:t>
            </a:r>
            <a:r>
              <a:rPr lang="es-E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robar el efecto del fertilizante producido en el suelo y las plantas a escala de invernadero</a:t>
            </a:r>
          </a:p>
          <a:p>
            <a:pPr marL="914400" lvl="1" indent="-457200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P</a:t>
            </a:r>
            <a:r>
              <a:rPr lang="es-E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robar el efecto de los fertilizantes producidos en el suelo y las plantas a escala de campo</a:t>
            </a:r>
          </a:p>
          <a:p>
            <a:pPr marL="914400" lvl="1" indent="-457200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E</a:t>
            </a:r>
            <a:r>
              <a:rPr lang="es-ES" sz="2124" u="none" strike="noStrike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valuar y mejorar las fórmulas de fertilizantes</a:t>
            </a:r>
          </a:p>
          <a:p>
            <a:pPr>
              <a:spcBef>
                <a:spcPct val="0"/>
              </a:spcBef>
              <a:spcAft>
                <a:spcPts val="1200"/>
              </a:spcAft>
            </a:pPr>
            <a:r>
              <a:rPr lang="es-ES" sz="2124" b="1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Ejemplos:</a:t>
            </a:r>
            <a:endParaRPr lang="es-ES" sz="2124" b="1" spc="-82" dirty="0">
              <a:latin typeface="Open Sauce"/>
              <a:ea typeface="Open Sauce"/>
              <a:cs typeface="Open Sauce"/>
              <a:sym typeface="Open Sauce"/>
            </a:endParaRPr>
          </a:p>
          <a:p>
            <a:pPr marL="457200" indent="-457200">
              <a:spcBef>
                <a:spcPct val="0"/>
              </a:spcBef>
              <a:spcAft>
                <a:spcPts val="1200"/>
              </a:spcAft>
              <a:buFont typeface="+mj-lt"/>
              <a:buAutoNum type="arabicParenR"/>
            </a:pPr>
            <a:r>
              <a:rPr lang="es-ES" sz="2124" spc="-82" dirty="0">
                <a:latin typeface="Open Sauce"/>
                <a:ea typeface="Open Sauce"/>
                <a:cs typeface="Open Sauce"/>
                <a:sym typeface="Open Sauce"/>
              </a:rPr>
              <a:t>A gran escala, la vinaza es una materia prima de bajo coste que puede procesarse para obtener fertilizante orgánico y utilizarse como mejorador de suelos mediante </a:t>
            </a:r>
            <a:r>
              <a:rPr lang="es-ES" sz="2124" spc="-82" dirty="0">
                <a:latin typeface="Open Sauce"/>
                <a:ea typeface="Open Sauce"/>
                <a:cs typeface="Open Sauce"/>
                <a:sym typeface="Open Sauce"/>
                <a:hlinkClick r:id="rId5"/>
              </a:rPr>
              <a:t>compostaje, fermentación y una serie de procesos de granulación</a:t>
            </a:r>
            <a:r>
              <a:rPr lang="es-ES" sz="2124" spc="-82" dirty="0">
                <a:latin typeface="Open Sauce"/>
                <a:ea typeface="Open Sauce"/>
                <a:cs typeface="Open Sauce"/>
                <a:sym typeface="Open Sauce"/>
              </a:rPr>
              <a:t>.</a:t>
            </a:r>
            <a:endParaRPr lang="es-ES" sz="2124" b="1" spc="-82" dirty="0">
              <a:latin typeface="Open Sauce"/>
              <a:ea typeface="Open Sauce"/>
              <a:cs typeface="Open Sauce"/>
              <a:sym typeface="Open Sauce"/>
            </a:endParaRPr>
          </a:p>
          <a:p>
            <a:pPr marL="457200" indent="-457200">
              <a:spcBef>
                <a:spcPct val="0"/>
              </a:spcBef>
              <a:spcAft>
                <a:spcPts val="1200"/>
              </a:spcAft>
              <a:buFont typeface="+mj-lt"/>
              <a:buAutoNum type="arabicParenR"/>
            </a:pPr>
            <a:r>
              <a:rPr lang="es-ES" sz="2124" spc="-82" dirty="0">
                <a:latin typeface="Open Sauce"/>
                <a:ea typeface="Open Sauce"/>
                <a:cs typeface="Open Sauce"/>
                <a:sym typeface="Open Sauce"/>
              </a:rPr>
              <a:t>La </a:t>
            </a:r>
            <a:r>
              <a:rPr lang="es-ES" sz="2124" spc="-82" dirty="0">
                <a:latin typeface="Open Sauce"/>
                <a:ea typeface="Open Sauce"/>
                <a:cs typeface="Open Sauce"/>
                <a:sym typeface="Open Sauce"/>
                <a:hlinkClick r:id="rId6"/>
              </a:rPr>
              <a:t>carbonización hidrotermal</a:t>
            </a:r>
            <a:r>
              <a:rPr lang="es-ES" sz="2124" spc="-82" dirty="0">
                <a:latin typeface="Open Sauce"/>
                <a:ea typeface="Open Sauce"/>
                <a:cs typeface="Open Sauce"/>
                <a:sym typeface="Open Sauce"/>
              </a:rPr>
              <a:t> para el tratamiento de vinaza puede reducir un 70% de su contenido en carbono, haciendo la vinaza menos agresiva con el medio y </a:t>
            </a:r>
            <a:r>
              <a:rPr lang="es-ES" sz="2124" spc="-82" dirty="0" err="1">
                <a:latin typeface="Open Sauce"/>
                <a:ea typeface="Open Sauce"/>
                <a:cs typeface="Open Sauce"/>
                <a:sym typeface="Open Sauce"/>
              </a:rPr>
              <a:t>produceindo</a:t>
            </a:r>
            <a:r>
              <a:rPr lang="es-ES" sz="2124" spc="-82" dirty="0">
                <a:latin typeface="Open Sauce"/>
                <a:ea typeface="Open Sauce"/>
                <a:cs typeface="Open Sauce"/>
                <a:sym typeface="Open Sauce"/>
              </a:rPr>
              <a:t> un material rico en carbono y nutrientes que puede servir como fertilizante agrícola.</a:t>
            </a:r>
          </a:p>
          <a:p>
            <a:pPr marL="457200" indent="-457200">
              <a:spcBef>
                <a:spcPct val="0"/>
              </a:spcBef>
              <a:spcAft>
                <a:spcPts val="1200"/>
              </a:spcAft>
              <a:buFont typeface="+mj-lt"/>
              <a:buAutoNum type="arabicParenR"/>
            </a:pPr>
            <a:r>
              <a:rPr lang="es-ES" sz="2124" spc="-82" dirty="0">
                <a:latin typeface="Open Sauce"/>
                <a:ea typeface="Open Sauce"/>
                <a:cs typeface="Open Sauce"/>
                <a:sym typeface="Open Sauce"/>
              </a:rPr>
              <a:t>La </a:t>
            </a:r>
            <a:r>
              <a:rPr lang="es-ES" sz="2124" spc="-82" dirty="0">
                <a:latin typeface="Open Sauce"/>
                <a:ea typeface="Open Sauce"/>
                <a:cs typeface="Open Sauce"/>
                <a:sym typeface="Open Sauce"/>
                <a:hlinkClick r:id="rId7"/>
              </a:rPr>
              <a:t>fusión de vinaza con productos comerciales</a:t>
            </a:r>
            <a:r>
              <a:rPr lang="es-ES" sz="2124" spc="-82" dirty="0">
                <a:latin typeface="Open Sauce"/>
                <a:ea typeface="Open Sauce"/>
                <a:cs typeface="Open Sauce"/>
                <a:sym typeface="Open Sauce"/>
              </a:rPr>
              <a:t> provoca la actividad de bacterias, enzimas y hongos, transformando las sustancias orgánicas en humus del suelo. Esto aumenta la asimilación de minerales y nutrientes por las plantas, regenera el suelo y previene su agotamiento. Con este método se evita el estrés nutricional de las plantas, ya que la materia orgánica, junto con la actividad de los microorganismos, pone los nutrientes minerales a disposición de la planta cuando los necesita.</a:t>
            </a: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F8ED4F1E-AB07-099E-18F9-50CC69800173}"/>
              </a:ext>
            </a:extLst>
          </p:cNvPr>
          <p:cNvSpPr txBox="1"/>
          <p:nvPr/>
        </p:nvSpPr>
        <p:spPr>
          <a:xfrm>
            <a:off x="9067800" y="196638"/>
            <a:ext cx="6133385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8000" b="1" dirty="0">
                <a:solidFill>
                  <a:srgbClr val="0B5304"/>
                </a:solidFill>
                <a:latin typeface="Poppins Bold"/>
                <a:ea typeface="Poppins Bold"/>
                <a:cs typeface="Poppins Bold"/>
                <a:sym typeface="Poppins Bold"/>
              </a:rPr>
              <a:t>VINAZAS…</a:t>
            </a:r>
          </a:p>
        </p:txBody>
      </p:sp>
      <p:sp>
        <p:nvSpPr>
          <p:cNvPr id="24" name="TextBox 2">
            <a:extLst>
              <a:ext uri="{FF2B5EF4-FFF2-40B4-BE49-F238E27FC236}">
                <a16:creationId xmlns:a16="http://schemas.microsoft.com/office/drawing/2014/main" id="{E8A50167-6C40-5438-FA74-4FCC69ECB3D3}"/>
              </a:ext>
            </a:extLst>
          </p:cNvPr>
          <p:cNvSpPr txBox="1"/>
          <p:nvPr/>
        </p:nvSpPr>
        <p:spPr>
          <a:xfrm>
            <a:off x="609600" y="571900"/>
            <a:ext cx="8077200" cy="4805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4096"/>
              </a:lnSpc>
            </a:pPr>
            <a:r>
              <a:rPr lang="en-US" sz="2926" b="1" spc="421" dirty="0">
                <a:solidFill>
                  <a:srgbClr val="0B530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PERO TOMELLOSO TIENE MUCHAS</a:t>
            </a:r>
          </a:p>
        </p:txBody>
      </p:sp>
    </p:spTree>
    <p:extLst>
      <p:ext uri="{BB962C8B-B14F-4D97-AF65-F5344CB8AC3E}">
        <p14:creationId xmlns:p14="http://schemas.microsoft.com/office/powerpoint/2010/main" val="3379103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530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236CCB-A282-18F5-1AC0-EBEBBDA0A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8769A1E8-5B04-16C9-B034-CFA4E24E6ED1}"/>
              </a:ext>
            </a:extLst>
          </p:cNvPr>
          <p:cNvSpPr txBox="1"/>
          <p:nvPr/>
        </p:nvSpPr>
        <p:spPr>
          <a:xfrm>
            <a:off x="1028700" y="2867695"/>
            <a:ext cx="9258300" cy="28854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lvl="0" indent="-342900">
              <a:lnSpc>
                <a:spcPts val="2316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124" spc="-82" dirty="0">
                <a:solidFill>
                  <a:srgbClr val="FFFBF7"/>
                </a:solidFill>
                <a:latin typeface="Open Sauce"/>
                <a:ea typeface="Open Sauce"/>
                <a:cs typeface="Open Sauce"/>
                <a:sym typeface="Open Sauce"/>
              </a:rPr>
              <a:t>Los operarios de las plantas están expuestos a endotoxinas y hongos relacionados con sus trastornos respiratorios.</a:t>
            </a:r>
          </a:p>
          <a:p>
            <a:pPr marL="342900" lvl="0" indent="-342900">
              <a:lnSpc>
                <a:spcPts val="2316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124" spc="-82" dirty="0">
                <a:solidFill>
                  <a:srgbClr val="FFFBF7"/>
                </a:solidFill>
                <a:latin typeface="Open Sauce"/>
                <a:ea typeface="Open Sauce"/>
                <a:cs typeface="Open Sauce"/>
                <a:sym typeface="Open Sauce"/>
              </a:rPr>
              <a:t>Las fugas accidentales de sulfuro de hidrógeno en plantas de biogás pueden provocar muertes o graves consecuencias para la salud. </a:t>
            </a:r>
          </a:p>
          <a:p>
            <a:pPr marL="342900" lvl="0" indent="-342900">
              <a:lnSpc>
                <a:spcPts val="2316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124" spc="-82" dirty="0">
                <a:solidFill>
                  <a:srgbClr val="FFFBF7"/>
                </a:solidFill>
                <a:latin typeface="Open Sauce"/>
                <a:ea typeface="Open Sauce"/>
                <a:cs typeface="Open Sauce"/>
                <a:sym typeface="Open Sauce"/>
              </a:rPr>
              <a:t>Vivir cerca de las plantas (y la consiguiente contaminación atmosférica por olores) puede aumentar el riesgo de sufrir diversos síntomas y molestias por olores, en función de la percepción de la contaminación atmosférica o de la evaluación del riesgo para la salud resultante.</a:t>
            </a:r>
          </a:p>
          <a:p>
            <a:pPr marL="342900" lvl="0" indent="-342900">
              <a:lnSpc>
                <a:spcPts val="2316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ES" sz="2124" u="none" strike="noStrike" spc="-82" dirty="0">
              <a:solidFill>
                <a:srgbClr val="FFFBF7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409D890B-D02F-D008-6A36-DA58631F0C81}"/>
              </a:ext>
            </a:extLst>
          </p:cNvPr>
          <p:cNvSpPr txBox="1"/>
          <p:nvPr/>
        </p:nvSpPr>
        <p:spPr>
          <a:xfrm>
            <a:off x="914400" y="723900"/>
            <a:ext cx="14097000" cy="11239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719"/>
              </a:lnSpc>
            </a:pPr>
            <a:r>
              <a:rPr lang="en-US" sz="7999" b="1" dirty="0">
                <a:solidFill>
                  <a:srgbClr val="FFFBF7"/>
                </a:solidFill>
                <a:latin typeface="Poppins Bold"/>
                <a:ea typeface="Poppins Bold"/>
                <a:cs typeface="Poppins Bold"/>
                <a:sym typeface="Poppins Bold"/>
              </a:rPr>
              <a:t>IMPACTOS SOBRE LA SALUD</a:t>
            </a: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4795EE6D-41AC-909D-BD0A-A5F5D6934CC6}"/>
              </a:ext>
            </a:extLst>
          </p:cNvPr>
          <p:cNvSpPr/>
          <p:nvPr/>
        </p:nvSpPr>
        <p:spPr>
          <a:xfrm rot="883039">
            <a:off x="115577" y="5548841"/>
            <a:ext cx="3751473" cy="4993641"/>
          </a:xfrm>
          <a:custGeom>
            <a:avLst/>
            <a:gdLst/>
            <a:ahLst/>
            <a:cxnLst/>
            <a:rect l="l" t="t" r="r" b="b"/>
            <a:pathLst>
              <a:path w="3751473" h="4993641">
                <a:moveTo>
                  <a:pt x="0" y="0"/>
                </a:moveTo>
                <a:lnTo>
                  <a:pt x="3751473" y="0"/>
                </a:lnTo>
                <a:lnTo>
                  <a:pt x="3751473" y="4993641"/>
                </a:lnTo>
                <a:lnTo>
                  <a:pt x="0" y="49936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CuadroTexto 4">
            <a:hlinkClick r:id="rId3"/>
            <a:extLst>
              <a:ext uri="{FF2B5EF4-FFF2-40B4-BE49-F238E27FC236}">
                <a16:creationId xmlns:a16="http://schemas.microsoft.com/office/drawing/2014/main" id="{B5F6F931-8BB5-02F7-0F52-0BCE3A4C9103}"/>
              </a:ext>
            </a:extLst>
          </p:cNvPr>
          <p:cNvSpPr txBox="1"/>
          <p:nvPr/>
        </p:nvSpPr>
        <p:spPr>
          <a:xfrm>
            <a:off x="4572000" y="5829300"/>
            <a:ext cx="5943600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ts val="2316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120" i="1" spc="-82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uce"/>
                <a:ea typeface="Open Sauce"/>
                <a:cs typeface="Open Sauce"/>
                <a:sym typeface="Open Sauce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Freiberg, A.; Scharfe, J.; Murta, V.C.; Seidler, A. The Use of Biomass for Electricity Generation: A Scoping Review of Health Effects on Humans in Residential and Occupational Settings. Int. J. Environ. Res. Public Health 2018, 15, 354. https://doi.org/10.3390/ijerph15020354 </a:t>
            </a:r>
            <a:endParaRPr lang="es-ES" sz="2120" i="1" spc="-82" dirty="0">
              <a:solidFill>
                <a:schemeClr val="accent5">
                  <a:lumMod val="60000"/>
                  <a:lumOff val="40000"/>
                </a:schemeClr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8DB467D5-BBF8-B6EE-3680-F1CC194936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7060" y="1830477"/>
            <a:ext cx="6437940" cy="8229600"/>
          </a:xfrm>
          <a:prstGeom prst="rect">
            <a:avLst/>
          </a:prstGeom>
        </p:spPr>
      </p:pic>
      <p:sp>
        <p:nvSpPr>
          <p:cNvPr id="8" name="Freeform 8">
            <a:extLst>
              <a:ext uri="{FF2B5EF4-FFF2-40B4-BE49-F238E27FC236}">
                <a16:creationId xmlns:a16="http://schemas.microsoft.com/office/drawing/2014/main" id="{A7459D69-6E12-FFDA-5D68-838C20C99A09}"/>
              </a:ext>
            </a:extLst>
          </p:cNvPr>
          <p:cNvSpPr/>
          <p:nvPr/>
        </p:nvSpPr>
        <p:spPr>
          <a:xfrm rot="-8873294">
            <a:off x="15190124" y="-1737978"/>
            <a:ext cx="4138352" cy="4479948"/>
          </a:xfrm>
          <a:custGeom>
            <a:avLst/>
            <a:gdLst/>
            <a:ahLst/>
            <a:cxnLst/>
            <a:rect l="l" t="t" r="r" b="b"/>
            <a:pathLst>
              <a:path w="4138352" h="4479948">
                <a:moveTo>
                  <a:pt x="0" y="0"/>
                </a:moveTo>
                <a:lnTo>
                  <a:pt x="4138352" y="0"/>
                </a:lnTo>
                <a:lnTo>
                  <a:pt x="4138352" y="4479948"/>
                </a:lnTo>
                <a:lnTo>
                  <a:pt x="0" y="447994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09303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530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E7285F-391E-353F-B271-6CC16B27C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A8D7DDF4-77EA-7D06-4EDA-C5890EE41B38}"/>
              </a:ext>
            </a:extLst>
          </p:cNvPr>
          <p:cNvSpPr txBox="1"/>
          <p:nvPr/>
        </p:nvSpPr>
        <p:spPr>
          <a:xfrm>
            <a:off x="990600" y="2705100"/>
            <a:ext cx="5829300" cy="56938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lvl="0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400" spc="-82" dirty="0">
                <a:solidFill>
                  <a:srgbClr val="FFFBF7"/>
                </a:solidFill>
                <a:latin typeface="Open Sauce"/>
                <a:ea typeface="Open Sauce"/>
                <a:cs typeface="Open Sauce"/>
                <a:sym typeface="Open Sauce"/>
              </a:rPr>
              <a:t>La proximidad residencial a menos de 5 km – (como es el caso de parte de Arenales de San Gregorio) a plantas de biometano se asoció con un mayor riesgo de enfisema.</a:t>
            </a:r>
          </a:p>
          <a:p>
            <a:pPr marL="342900" lvl="0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ES" sz="2400" spc="-82" dirty="0">
              <a:solidFill>
                <a:srgbClr val="FFFBF7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342900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400" spc="-82" dirty="0">
                <a:solidFill>
                  <a:srgbClr val="FFFBF7"/>
                </a:solidFill>
                <a:latin typeface="Open Sauce"/>
                <a:ea typeface="Open Sauce"/>
                <a:cs typeface="Open Sauce"/>
                <a:sym typeface="Open Sauce"/>
              </a:rPr>
              <a:t>Las tasas de visitas a urgencias por afecciones respiratorias entre los residentes que viven a menos de 10 km (como el resto del casco urbano de </a:t>
            </a:r>
            <a:r>
              <a:rPr lang="es-ES" sz="2400" spc="-82" dirty="0" err="1">
                <a:solidFill>
                  <a:srgbClr val="FFFBF7"/>
                </a:solidFill>
                <a:latin typeface="Open Sauce"/>
                <a:ea typeface="Open Sauce"/>
                <a:cs typeface="Open Sauce"/>
                <a:sym typeface="Open Sauce"/>
              </a:rPr>
              <a:t>Arrenales</a:t>
            </a:r>
            <a:r>
              <a:rPr lang="es-ES" sz="2400" spc="-82" dirty="0">
                <a:solidFill>
                  <a:srgbClr val="FFFBF7"/>
                </a:solidFill>
                <a:latin typeface="Open Sauce"/>
                <a:ea typeface="Open Sauce"/>
                <a:cs typeface="Open Sauce"/>
                <a:sym typeface="Open Sauce"/>
              </a:rPr>
              <a:t> de San Gregorio y dos tercios del de Pedro Muñoz) fueron significativamente mayores que las de quienes viven en las zonas de referencia.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93E6F0CA-0584-AB9A-DA81-1B0F50774E23}"/>
              </a:ext>
            </a:extLst>
          </p:cNvPr>
          <p:cNvSpPr txBox="1"/>
          <p:nvPr/>
        </p:nvSpPr>
        <p:spPr>
          <a:xfrm>
            <a:off x="914400" y="723900"/>
            <a:ext cx="14097000" cy="11239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719"/>
              </a:lnSpc>
            </a:pPr>
            <a:r>
              <a:rPr lang="en-US" sz="7999" b="1" dirty="0">
                <a:solidFill>
                  <a:srgbClr val="FFFBF7"/>
                </a:solidFill>
                <a:latin typeface="Poppins Bold"/>
                <a:ea typeface="Poppins Bold"/>
                <a:cs typeface="Poppins Bold"/>
                <a:sym typeface="Poppins Bold"/>
              </a:rPr>
              <a:t>IMPACTOS SOBRE LA SALUD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094CF8DA-DC43-9A08-3838-DA90BB277D65}"/>
              </a:ext>
            </a:extLst>
          </p:cNvPr>
          <p:cNvSpPr/>
          <p:nvPr/>
        </p:nvSpPr>
        <p:spPr>
          <a:xfrm rot="-8873294">
            <a:off x="15190124" y="-1737978"/>
            <a:ext cx="4138352" cy="4479948"/>
          </a:xfrm>
          <a:custGeom>
            <a:avLst/>
            <a:gdLst/>
            <a:ahLst/>
            <a:cxnLst/>
            <a:rect l="l" t="t" r="r" b="b"/>
            <a:pathLst>
              <a:path w="4138352" h="4479948">
                <a:moveTo>
                  <a:pt x="0" y="0"/>
                </a:moveTo>
                <a:lnTo>
                  <a:pt x="4138352" y="0"/>
                </a:lnTo>
                <a:lnTo>
                  <a:pt x="4138352" y="4479948"/>
                </a:lnTo>
                <a:lnTo>
                  <a:pt x="0" y="44799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241F7F53-9665-1C4D-6948-981095FE6FBA}"/>
              </a:ext>
            </a:extLst>
          </p:cNvPr>
          <p:cNvSpPr/>
          <p:nvPr/>
        </p:nvSpPr>
        <p:spPr>
          <a:xfrm rot="883039">
            <a:off x="953776" y="7908645"/>
            <a:ext cx="3751473" cy="4993641"/>
          </a:xfrm>
          <a:custGeom>
            <a:avLst/>
            <a:gdLst/>
            <a:ahLst/>
            <a:cxnLst/>
            <a:rect l="l" t="t" r="r" b="b"/>
            <a:pathLst>
              <a:path w="3751473" h="4993641">
                <a:moveTo>
                  <a:pt x="0" y="0"/>
                </a:moveTo>
                <a:lnTo>
                  <a:pt x="3751473" y="0"/>
                </a:lnTo>
                <a:lnTo>
                  <a:pt x="3751473" y="4993641"/>
                </a:lnTo>
                <a:lnTo>
                  <a:pt x="0" y="49936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0A0F74F-2445-BCC8-D4C7-DCB888BCE882}"/>
              </a:ext>
            </a:extLst>
          </p:cNvPr>
          <p:cNvSpPr txBox="1"/>
          <p:nvPr/>
        </p:nvSpPr>
        <p:spPr>
          <a:xfrm>
            <a:off x="10744200" y="2019300"/>
            <a:ext cx="6145556" cy="3872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ts val="2316"/>
              </a:lnSpc>
              <a:spcBef>
                <a:spcPct val="0"/>
              </a:spcBef>
              <a:spcAft>
                <a:spcPts val="600"/>
              </a:spcAft>
            </a:pPr>
            <a:r>
              <a:rPr lang="fr-FR" sz="2120" i="1" spc="-82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uce"/>
                <a:ea typeface="Open Sauce"/>
                <a:cs typeface="Open Sauce"/>
                <a:sym typeface="Open Sauce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Environ. </a:t>
            </a:r>
            <a:r>
              <a:rPr lang="fr-FR" sz="2120" i="1" spc="-82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uce"/>
                <a:ea typeface="Open Sauce"/>
                <a:cs typeface="Open Sauce"/>
                <a:sym typeface="Open Sauce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Sci</a:t>
            </a:r>
            <a:r>
              <a:rPr lang="fr-FR" sz="2120" i="1" spc="-82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uce"/>
                <a:ea typeface="Open Sauce"/>
                <a:cs typeface="Open Sauce"/>
                <a:sym typeface="Open Sauce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 </a:t>
            </a:r>
            <a:r>
              <a:rPr lang="fr-FR" sz="2120" i="1" spc="-82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uce"/>
                <a:ea typeface="Open Sauce"/>
                <a:cs typeface="Open Sauce"/>
                <a:sym typeface="Open Sauce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Technol</a:t>
            </a:r>
            <a:r>
              <a:rPr lang="fr-FR" sz="2120" i="1" spc="-82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uce"/>
                <a:ea typeface="Open Sauce"/>
                <a:cs typeface="Open Sauce"/>
                <a:sym typeface="Open Sauce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 2021, 55, 14, 10035–10045</a:t>
            </a:r>
            <a:endParaRPr lang="es-ES" sz="2120" i="1" spc="-82" dirty="0">
              <a:solidFill>
                <a:schemeClr val="accent5">
                  <a:lumMod val="60000"/>
                  <a:lumOff val="40000"/>
                </a:schemeClr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pic>
        <p:nvPicPr>
          <p:cNvPr id="3" name="Imagen 2" descr="Diagrama&#10;&#10;El contenido generado por IA puede ser incorrecto.">
            <a:extLst>
              <a:ext uri="{FF2B5EF4-FFF2-40B4-BE49-F238E27FC236}">
                <a16:creationId xmlns:a16="http://schemas.microsoft.com/office/drawing/2014/main" id="{94714D9B-E8D6-D687-3ADF-53010CEADF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9000" y="2711906"/>
            <a:ext cx="10314707" cy="7300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452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F8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5C5C74-F059-22B7-4036-A8DECE5F1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235D4139-0EF5-37A6-2B79-1F183534C4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85" r="25885"/>
          <a:stretch/>
        </p:blipFill>
        <p:spPr>
          <a:xfrm>
            <a:off x="13159067" y="179968"/>
            <a:ext cx="4976533" cy="4415683"/>
          </a:xfrm>
          <a:prstGeom prst="rect">
            <a:avLst/>
          </a:prstGeom>
        </p:spPr>
      </p:pic>
      <p:sp>
        <p:nvSpPr>
          <p:cNvPr id="19" name="TextBox 19">
            <a:extLst>
              <a:ext uri="{FF2B5EF4-FFF2-40B4-BE49-F238E27FC236}">
                <a16:creationId xmlns:a16="http://schemas.microsoft.com/office/drawing/2014/main" id="{94ED5117-54AE-8C61-6007-15E25D7369E7}"/>
              </a:ext>
            </a:extLst>
          </p:cNvPr>
          <p:cNvSpPr txBox="1"/>
          <p:nvPr/>
        </p:nvSpPr>
        <p:spPr>
          <a:xfrm>
            <a:off x="7239000" y="342900"/>
            <a:ext cx="594360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8000" b="1" dirty="0">
                <a:solidFill>
                  <a:srgbClr val="0B5304"/>
                </a:solidFill>
                <a:latin typeface="Poppins Bold"/>
                <a:ea typeface="Poppins Bold"/>
                <a:cs typeface="Poppins Bold"/>
                <a:sym typeface="Poppins Bold"/>
              </a:rPr>
              <a:t>ECONOMÍA</a:t>
            </a:r>
          </a:p>
        </p:txBody>
      </p:sp>
      <p:sp>
        <p:nvSpPr>
          <p:cNvPr id="24" name="TextBox 2">
            <a:extLst>
              <a:ext uri="{FF2B5EF4-FFF2-40B4-BE49-F238E27FC236}">
                <a16:creationId xmlns:a16="http://schemas.microsoft.com/office/drawing/2014/main" id="{296005EF-8D76-64E7-3FC3-1DB369A31A96}"/>
              </a:ext>
            </a:extLst>
          </p:cNvPr>
          <p:cNvSpPr txBox="1"/>
          <p:nvPr/>
        </p:nvSpPr>
        <p:spPr>
          <a:xfrm>
            <a:off x="1066800" y="723900"/>
            <a:ext cx="6019799" cy="4805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4096"/>
              </a:lnSpc>
            </a:pPr>
            <a:r>
              <a:rPr lang="en-US" sz="2926" b="1" spc="421" dirty="0">
                <a:solidFill>
                  <a:srgbClr val="0B530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PLANTA DE BIOMETANO Y </a:t>
            </a:r>
          </a:p>
        </p:txBody>
      </p:sp>
      <p:pic>
        <p:nvPicPr>
          <p:cNvPr id="39" name="Gráfico 38" descr="Uva con relleno sólido">
            <a:extLst>
              <a:ext uri="{FF2B5EF4-FFF2-40B4-BE49-F238E27FC236}">
                <a16:creationId xmlns:a16="http://schemas.microsoft.com/office/drawing/2014/main" id="{67099531-DD9E-2EDD-AA69-B583245237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10029" y="2459447"/>
            <a:ext cx="1931822" cy="1931822"/>
          </a:xfrm>
          <a:prstGeom prst="rect">
            <a:avLst/>
          </a:prstGeom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01918630-0AC4-CC79-A287-1BC7B4468DA6}"/>
              </a:ext>
            </a:extLst>
          </p:cNvPr>
          <p:cNvSpPr txBox="1"/>
          <p:nvPr/>
        </p:nvSpPr>
        <p:spPr>
          <a:xfrm>
            <a:off x="685799" y="1594057"/>
            <a:ext cx="10900216" cy="78919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just">
              <a:spcBef>
                <a:spcPct val="0"/>
              </a:spcBef>
              <a:spcAft>
                <a:spcPts val="600"/>
              </a:spcAft>
            </a:pPr>
            <a:r>
              <a:rPr lang="es-ES" sz="2400" b="1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¿Qué aporta una planta de biometano a la economía de Tomelloso?</a:t>
            </a:r>
          </a:p>
          <a:p>
            <a:pPr marL="342900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La Cooperativa Virgen de las Viñas cuenta con más de 3.000 socios. </a:t>
            </a:r>
            <a:r>
              <a:rPr lang="es-ES" sz="2124" b="1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¿Qué pasará con la reputación y propiedades organolépticas de sus vinos?</a:t>
            </a:r>
          </a:p>
          <a:p>
            <a:pPr marL="342900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Por su parte, la Cooperativa Santiago Apóstol agrupa a otros 600 socios y produce entre 15 y 20 millones de kilos de melón por campaña, y unos cinco millones de cereal? </a:t>
            </a:r>
            <a:r>
              <a:rPr lang="es-ES" sz="2124" b="1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¿Qué aroma tendrá esos productos?</a:t>
            </a:r>
          </a:p>
          <a:p>
            <a:pPr marL="342900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Tomelloso es la Posada de los Portales, la Plaza de España, el Ayuntamiento, la Parroquia de la Asunción de Nuestra Señora, el Museo Antonio López Torres, el Museo del Carro y Aperos de Labranza, las chimeneas, los bombos, las cuevas, el Museo y Santuario de la Virgen de las Viñas, el Museo de Arte Contemporáneo Infanta Elena, el Museo Taurino y la Plaza de Toros, el museo de Antigüedades José Andrés López Vázquez, el Museo de Miniaturas Casa de Felipe Haro… </a:t>
            </a:r>
            <a:r>
              <a:rPr lang="es-ES" sz="2124" b="1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¿Quién querrá venir?</a:t>
            </a:r>
          </a:p>
          <a:p>
            <a:pPr marL="342900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124" b="1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Suponiendo que se declare Proyecto Prioritario, la planta de biometano sólo generaría 30 puestos de trabajo, como mucho. ¿Cuántos empleos se perderán?</a:t>
            </a:r>
          </a:p>
          <a:p>
            <a:pPr marL="342900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¿Se imaginan 72 camiones diarios (casi 19.000 al año) de 22/24 toneladas circulando 260 días al año por la CM-3103? </a:t>
            </a:r>
            <a:r>
              <a:rPr lang="es-ES" sz="2124" b="1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Con sólo 900 camiones al año, Ribera del Duero lleva diciendo NO... ¡DESDE HACE 5 AÑOS!</a:t>
            </a:r>
          </a:p>
          <a:p>
            <a:pPr marL="342900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ES" sz="2124" b="1" spc="-82" dirty="0">
              <a:solidFill>
                <a:srgbClr val="0B5304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s-ES" sz="2400" b="1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¿Cuál es la experiencia donde ya hay plantas de biometano?</a:t>
            </a:r>
          </a:p>
          <a:p>
            <a:pPr marL="342900" indent="-342900" algn="just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En Balsa de Ves (Albacete), por ejemplo, se construyó una planta de biometano en 2013. </a:t>
            </a:r>
            <a:r>
              <a:rPr lang="es-ES" sz="2124" b="1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Desde entonces se ha perdido casi el 30 % de la población y ha aumentado el paro</a:t>
            </a:r>
            <a:r>
              <a:rPr lang="es-ES" sz="2124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.</a:t>
            </a:r>
            <a:endParaRPr lang="es-ES" sz="2124" u="none" strike="noStrike" spc="-82" dirty="0">
              <a:solidFill>
                <a:srgbClr val="0B5304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pic>
        <p:nvPicPr>
          <p:cNvPr id="9" name="Gráfico 8" descr="Rama de olivo con relleno sólido">
            <a:extLst>
              <a:ext uri="{FF2B5EF4-FFF2-40B4-BE49-F238E27FC236}">
                <a16:creationId xmlns:a16="http://schemas.microsoft.com/office/drawing/2014/main" id="{DEE16AF8-9203-7D7B-7961-9C78B15DFF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049000" y="6347212"/>
            <a:ext cx="1853881" cy="1853881"/>
          </a:xfrm>
          <a:prstGeom prst="rect">
            <a:avLst/>
          </a:prstGeom>
        </p:spPr>
      </p:pic>
      <p:pic>
        <p:nvPicPr>
          <p:cNvPr id="4" name="Imagen 3" descr="Gráfico, Gráfico circular&#10;&#10;El contenido generado por IA puede ser incorrecto.">
            <a:extLst>
              <a:ext uri="{FF2B5EF4-FFF2-40B4-BE49-F238E27FC236}">
                <a16:creationId xmlns:a16="http://schemas.microsoft.com/office/drawing/2014/main" id="{B695D8B0-0CEA-C018-BA27-67294AA470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159067" y="4751968"/>
            <a:ext cx="4967655" cy="5344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736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F8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A2BE12-B395-C2A5-61F2-BAC5FD2206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upo 36">
            <a:extLst>
              <a:ext uri="{FF2B5EF4-FFF2-40B4-BE49-F238E27FC236}">
                <a16:creationId xmlns:a16="http://schemas.microsoft.com/office/drawing/2014/main" id="{F2046396-F659-B270-2D78-00DDB7F8F5E7}"/>
              </a:ext>
            </a:extLst>
          </p:cNvPr>
          <p:cNvGrpSpPr>
            <a:grpSpLocks noChangeAspect="1"/>
          </p:cNvGrpSpPr>
          <p:nvPr/>
        </p:nvGrpSpPr>
        <p:grpSpPr>
          <a:xfrm>
            <a:off x="5951059" y="399844"/>
            <a:ext cx="5604405" cy="6225814"/>
            <a:chOff x="7391400" y="334557"/>
            <a:chExt cx="7415700" cy="8237943"/>
          </a:xfrm>
        </p:grpSpPr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F43B306E-F5DB-681F-AC82-CC67D86E42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31657"/>
            <a:stretch>
              <a:fillRect/>
            </a:stretch>
          </p:blipFill>
          <p:spPr>
            <a:xfrm>
              <a:off x="7391401" y="1531842"/>
              <a:ext cx="7415699" cy="7030490"/>
            </a:xfrm>
            <a:prstGeom prst="rect">
              <a:avLst/>
            </a:prstGeom>
          </p:spPr>
        </p:pic>
        <p:pic>
          <p:nvPicPr>
            <p:cNvPr id="28" name="Imagen 27">
              <a:extLst>
                <a:ext uri="{FF2B5EF4-FFF2-40B4-BE49-F238E27FC236}">
                  <a16:creationId xmlns:a16="http://schemas.microsoft.com/office/drawing/2014/main" id="{0F9FB3D6-9D50-AF6A-6157-9A10BE01DB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b="88038"/>
            <a:stretch>
              <a:fillRect/>
            </a:stretch>
          </p:blipFill>
          <p:spPr>
            <a:xfrm>
              <a:off x="7391400" y="334557"/>
              <a:ext cx="7415699" cy="1230514"/>
            </a:xfrm>
            <a:prstGeom prst="rect">
              <a:avLst/>
            </a:prstGeom>
          </p:spPr>
        </p:pic>
        <p:sp>
          <p:nvSpPr>
            <p:cNvPr id="36" name="Rectángulo 35">
              <a:extLst>
                <a:ext uri="{FF2B5EF4-FFF2-40B4-BE49-F238E27FC236}">
                  <a16:creationId xmlns:a16="http://schemas.microsoft.com/office/drawing/2014/main" id="{946B858D-E0AB-A15A-EF15-062FFC93F996}"/>
                </a:ext>
              </a:extLst>
            </p:cNvPr>
            <p:cNvSpPr/>
            <p:nvPr/>
          </p:nvSpPr>
          <p:spPr>
            <a:xfrm>
              <a:off x="12496800" y="4381500"/>
              <a:ext cx="2286000" cy="4191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19" name="TextBox 19">
            <a:extLst>
              <a:ext uri="{FF2B5EF4-FFF2-40B4-BE49-F238E27FC236}">
                <a16:creationId xmlns:a16="http://schemas.microsoft.com/office/drawing/2014/main" id="{65C9083F-8714-F4A0-89D5-F626D6547A1C}"/>
              </a:ext>
            </a:extLst>
          </p:cNvPr>
          <p:cNvSpPr txBox="1"/>
          <p:nvPr/>
        </p:nvSpPr>
        <p:spPr>
          <a:xfrm>
            <a:off x="15153049" y="8569396"/>
            <a:ext cx="3134951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8000" b="1" dirty="0">
                <a:solidFill>
                  <a:srgbClr val="0B5304"/>
                </a:solidFill>
                <a:latin typeface="Poppins Bold"/>
                <a:ea typeface="Poppins Bold"/>
                <a:cs typeface="Poppins Bold"/>
                <a:sym typeface="Poppins Bold"/>
              </a:rPr>
              <a:t>D.O.P.</a:t>
            </a:r>
          </a:p>
        </p:txBody>
      </p:sp>
      <p:sp>
        <p:nvSpPr>
          <p:cNvPr id="24" name="TextBox 2">
            <a:extLst>
              <a:ext uri="{FF2B5EF4-FFF2-40B4-BE49-F238E27FC236}">
                <a16:creationId xmlns:a16="http://schemas.microsoft.com/office/drawing/2014/main" id="{74B15D87-49C9-0423-4C86-370AFBC1F1C5}"/>
              </a:ext>
            </a:extLst>
          </p:cNvPr>
          <p:cNvSpPr txBox="1"/>
          <p:nvPr/>
        </p:nvSpPr>
        <p:spPr>
          <a:xfrm>
            <a:off x="9069688" y="8955883"/>
            <a:ext cx="6019799" cy="4805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4096"/>
              </a:lnSpc>
            </a:pPr>
            <a:r>
              <a:rPr lang="en-US" sz="2926" b="1" spc="421" dirty="0">
                <a:solidFill>
                  <a:srgbClr val="0B530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PLANTA DE BIOMETANO Y </a:t>
            </a:r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3DBE8223-7A8F-B1A5-0BE4-BEF47A674556}"/>
              </a:ext>
            </a:extLst>
          </p:cNvPr>
          <p:cNvGrpSpPr>
            <a:grpSpLocks noChangeAspect="1"/>
          </p:cNvGrpSpPr>
          <p:nvPr/>
        </p:nvGrpSpPr>
        <p:grpSpPr>
          <a:xfrm rot="790541">
            <a:off x="12502531" y="2062790"/>
            <a:ext cx="4952353" cy="6021447"/>
            <a:chOff x="300311" y="1532408"/>
            <a:chExt cx="6409178" cy="8024739"/>
          </a:xfrm>
        </p:grpSpPr>
        <p:pic>
          <p:nvPicPr>
            <p:cNvPr id="32" name="Imagen 31">
              <a:extLst>
                <a:ext uri="{FF2B5EF4-FFF2-40B4-BE49-F238E27FC236}">
                  <a16:creationId xmlns:a16="http://schemas.microsoft.com/office/drawing/2014/main" id="{B0F8F5AF-92AC-3439-E646-71F40ED413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b="92420"/>
            <a:stretch>
              <a:fillRect/>
            </a:stretch>
          </p:blipFill>
          <p:spPr>
            <a:xfrm>
              <a:off x="300311" y="1532408"/>
              <a:ext cx="6409178" cy="779786"/>
            </a:xfrm>
            <a:prstGeom prst="rect">
              <a:avLst/>
            </a:prstGeom>
          </p:spPr>
        </p:pic>
        <p:pic>
          <p:nvPicPr>
            <p:cNvPr id="34" name="Imagen 33">
              <a:extLst>
                <a:ext uri="{FF2B5EF4-FFF2-40B4-BE49-F238E27FC236}">
                  <a16:creationId xmlns:a16="http://schemas.microsoft.com/office/drawing/2014/main" id="{86F9EA75-7EB9-25B1-00F2-BE00989B1C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29630"/>
            <a:stretch>
              <a:fillRect/>
            </a:stretch>
          </p:blipFill>
          <p:spPr>
            <a:xfrm>
              <a:off x="300311" y="2318147"/>
              <a:ext cx="6409178" cy="7239000"/>
            </a:xfrm>
            <a:prstGeom prst="rect">
              <a:avLst/>
            </a:prstGeom>
          </p:spPr>
        </p:pic>
      </p:grpSp>
      <p:pic>
        <p:nvPicPr>
          <p:cNvPr id="39" name="Gráfico 38" descr="Uva con relleno sólido">
            <a:extLst>
              <a:ext uri="{FF2B5EF4-FFF2-40B4-BE49-F238E27FC236}">
                <a16:creationId xmlns:a16="http://schemas.microsoft.com/office/drawing/2014/main" id="{603C6EF9-B048-A8CE-B39B-EC98EA3BDF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448800" y="5322302"/>
            <a:ext cx="3123716" cy="312371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76EFFE7-4E05-6A08-F372-683820C027F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2819"/>
          <a:stretch>
            <a:fillRect/>
          </a:stretch>
        </p:blipFill>
        <p:spPr>
          <a:xfrm rot="20658698">
            <a:off x="894438" y="539623"/>
            <a:ext cx="4160910" cy="5620476"/>
          </a:xfrm>
          <a:prstGeom prst="rect">
            <a:avLst/>
          </a:prstGeom>
        </p:spPr>
      </p:pic>
      <p:pic>
        <p:nvPicPr>
          <p:cNvPr id="4" name="Imagen 3" descr="Interfaz de usuario gráfica, Sitio web&#10;&#10;El contenido generado por IA puede ser incorrecto.">
            <a:extLst>
              <a:ext uri="{FF2B5EF4-FFF2-40B4-BE49-F238E27FC236}">
                <a16:creationId xmlns:a16="http://schemas.microsoft.com/office/drawing/2014/main" id="{29C4AB21-8F71-25E1-1E19-A62B40700CE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994" y="6667500"/>
            <a:ext cx="8686800" cy="324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272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F8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D11B67B-05AC-4EC3-D2C7-0D6E38F22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9">
            <a:extLst>
              <a:ext uri="{FF2B5EF4-FFF2-40B4-BE49-F238E27FC236}">
                <a16:creationId xmlns:a16="http://schemas.microsoft.com/office/drawing/2014/main" id="{892C631C-55F0-1776-756F-C024C094AD33}"/>
              </a:ext>
            </a:extLst>
          </p:cNvPr>
          <p:cNvSpPr txBox="1"/>
          <p:nvPr/>
        </p:nvSpPr>
        <p:spPr>
          <a:xfrm>
            <a:off x="7239000" y="342900"/>
            <a:ext cx="594360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8000" b="1" dirty="0">
                <a:solidFill>
                  <a:srgbClr val="0B5304"/>
                </a:solidFill>
                <a:latin typeface="Poppins Bold"/>
                <a:ea typeface="Poppins Bold"/>
                <a:cs typeface="Poppins Bold"/>
                <a:sym typeface="Poppins Bold"/>
              </a:rPr>
              <a:t>ECONOMÍA</a:t>
            </a:r>
          </a:p>
        </p:txBody>
      </p:sp>
      <p:sp>
        <p:nvSpPr>
          <p:cNvPr id="24" name="TextBox 2">
            <a:extLst>
              <a:ext uri="{FF2B5EF4-FFF2-40B4-BE49-F238E27FC236}">
                <a16:creationId xmlns:a16="http://schemas.microsoft.com/office/drawing/2014/main" id="{06B68C13-FD08-65B9-9297-0D73271999AA}"/>
              </a:ext>
            </a:extLst>
          </p:cNvPr>
          <p:cNvSpPr txBox="1"/>
          <p:nvPr/>
        </p:nvSpPr>
        <p:spPr>
          <a:xfrm>
            <a:off x="1066800" y="723900"/>
            <a:ext cx="6019799" cy="4805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4096"/>
              </a:lnSpc>
            </a:pPr>
            <a:r>
              <a:rPr lang="en-US" sz="2926" b="1" spc="421" dirty="0">
                <a:solidFill>
                  <a:srgbClr val="0B530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PLANTA DE BIOMETANO Y 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949F8B15-55E2-0713-954C-733B625A682C}"/>
              </a:ext>
            </a:extLst>
          </p:cNvPr>
          <p:cNvSpPr txBox="1"/>
          <p:nvPr/>
        </p:nvSpPr>
        <p:spPr>
          <a:xfrm>
            <a:off x="1028700" y="1866900"/>
            <a:ext cx="16497300" cy="78329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just">
              <a:spcBef>
                <a:spcPct val="0"/>
              </a:spcBef>
              <a:spcAft>
                <a:spcPts val="600"/>
              </a:spcAft>
            </a:pPr>
            <a:r>
              <a:rPr lang="es-ES" sz="3200" b="1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  <a:hlinkClick r:id="rId3"/>
              </a:rPr>
              <a:t>Impacto de las plantas de biogás en el valor de las propiedades inmobiliarias</a:t>
            </a:r>
            <a:endParaRPr lang="es-ES" sz="3200" b="1" spc="-82" dirty="0">
              <a:solidFill>
                <a:srgbClr val="0B5304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lvl="0" algn="just">
              <a:spcBef>
                <a:spcPct val="0"/>
              </a:spcBef>
              <a:spcAft>
                <a:spcPts val="600"/>
              </a:spcAft>
            </a:pPr>
            <a:endParaRPr lang="es-ES" sz="2400" spc="-82" dirty="0">
              <a:solidFill>
                <a:srgbClr val="0B5304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342900" lvl="0" indent="-342900" algn="just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400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Precios de </a:t>
            </a:r>
            <a:r>
              <a:rPr lang="es-ES" sz="2400" b="1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11.279 transacciones de viviendas</a:t>
            </a:r>
            <a:r>
              <a:rPr lang="es-ES" sz="2400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entre 2007 y 2015 a 4 km de 38 plantas de biogás pequeñas y 6 km de 27 </a:t>
            </a:r>
            <a:r>
              <a:rPr lang="es-ES" sz="2400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macroplantas</a:t>
            </a:r>
            <a:endParaRPr lang="es-ES" sz="2400" spc="-82" dirty="0">
              <a:solidFill>
                <a:srgbClr val="0B5304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342900" lvl="0" indent="-342900" algn="just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400" b="1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El precio de las viviendas disminuye cuanto más cerca está de una gran instalación de biogás</a:t>
            </a:r>
            <a:r>
              <a:rPr lang="es-ES" sz="2400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, pero aumenta cuanto más cerca está de una planta pequeña</a:t>
            </a:r>
          </a:p>
          <a:p>
            <a:pPr marL="342900" lvl="0" indent="-342900" algn="just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400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La planificación y construcción de las plantas de </a:t>
            </a:r>
            <a:r>
              <a:rPr lang="es-ES" sz="2400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biogas</a:t>
            </a:r>
            <a:r>
              <a:rPr lang="es-ES" sz="2400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, sobre todo en zonas muy pobladas, debería tener importantes </a:t>
            </a:r>
            <a:r>
              <a:rPr lang="es-ES" sz="2400" b="1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implicaciones políticas</a:t>
            </a:r>
            <a:r>
              <a:rPr lang="es-ES" sz="2400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:</a:t>
            </a:r>
          </a:p>
          <a:p>
            <a:pPr marL="800100" lvl="1" indent="-342900" algn="just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400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Estos impactos económicos </a:t>
            </a:r>
            <a:r>
              <a:rPr lang="es-ES" sz="2400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debean</a:t>
            </a:r>
            <a:r>
              <a:rPr lang="es-ES" sz="2400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hacer que se revisen los </a:t>
            </a:r>
            <a:r>
              <a:rPr lang="es-ES" sz="2400" b="1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supuestos beneficios económicos de las </a:t>
            </a:r>
            <a:r>
              <a:rPr lang="es-ES" sz="2400" b="1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macroplantas</a:t>
            </a:r>
            <a:endParaRPr lang="es-ES" sz="2400" b="1" spc="-82" dirty="0">
              <a:solidFill>
                <a:srgbClr val="0B5304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800100" lvl="1" indent="-342900" algn="just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400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Los responsables políticos deben utilizar los resultados de este estudio para </a:t>
            </a:r>
            <a:r>
              <a:rPr lang="es-ES" sz="2400" b="1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compensar a los residentes que viven cerca de </a:t>
            </a:r>
            <a:r>
              <a:rPr lang="es-ES" sz="2400" b="1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macroplantas</a:t>
            </a:r>
            <a:r>
              <a:rPr lang="es-ES" sz="2400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, ya que tienen un gran impacto en el bienestar de los vecinos</a:t>
            </a:r>
          </a:p>
          <a:p>
            <a:pPr marL="800100" lvl="1" indent="-342900" algn="just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400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Estas decisiones favorecerían acelerar el proceso de aprobación de </a:t>
            </a:r>
            <a:r>
              <a:rPr lang="es-ES" sz="2400" spc="-82" dirty="0" err="1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macroplantas</a:t>
            </a:r>
            <a:r>
              <a:rPr lang="es-ES" sz="2400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 de biogás, que actualmente se enfrentan a una </a:t>
            </a:r>
            <a:r>
              <a:rPr lang="es-ES" sz="2400" b="1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gran contestación social</a:t>
            </a:r>
          </a:p>
          <a:p>
            <a:pPr marL="800100" lvl="1" indent="-342900" algn="just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400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El despliegue de grandes plantas de biogás cerca áreas residenciales puede ser una mala idea si no se les compensa adecuadamente, por muchos beneficios económicos que generen esas instalaciones</a:t>
            </a:r>
          </a:p>
          <a:p>
            <a:pPr marL="800100" lvl="1" indent="-342900" algn="just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400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Pero </a:t>
            </a:r>
            <a:r>
              <a:rPr lang="es-ES" sz="2400" b="1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promover la expansión de pequeñas plantas de biogás para reducir la oposición de los residentes locales puede no ser tampoco lo óptimo</a:t>
            </a:r>
            <a:r>
              <a:rPr lang="es-ES" sz="2400" spc="-82" dirty="0">
                <a:solidFill>
                  <a:srgbClr val="0B5304"/>
                </a:solidFill>
                <a:latin typeface="Open Sauce"/>
                <a:ea typeface="Open Sauce"/>
                <a:cs typeface="Open Sauce"/>
                <a:sym typeface="Open Sauce"/>
              </a:rPr>
              <a:t>, por las limitaciones financieras que supone a los agricultores dedicarse a la producción de biogás</a:t>
            </a:r>
          </a:p>
        </p:txBody>
      </p:sp>
    </p:spTree>
    <p:extLst>
      <p:ext uri="{BB962C8B-B14F-4D97-AF65-F5344CB8AC3E}">
        <p14:creationId xmlns:p14="http://schemas.microsoft.com/office/powerpoint/2010/main" val="739346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1209</TotalTime>
  <Words>2305</Words>
  <Application>Microsoft Macintosh PowerPoint</Application>
  <PresentationFormat>Personalizado</PresentationFormat>
  <Paragraphs>159</Paragraphs>
  <Slides>16</Slides>
  <Notes>4</Notes>
  <HiddenSlides>0</HiddenSlides>
  <MMClips>1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4" baseType="lpstr">
      <vt:lpstr>Open Sauce Bold</vt:lpstr>
      <vt:lpstr>Open Sauce</vt:lpstr>
      <vt:lpstr>Poppins</vt:lpstr>
      <vt:lpstr>Arial</vt:lpstr>
      <vt:lpstr>Calibri</vt:lpstr>
      <vt:lpstr>Aptos</vt:lpstr>
      <vt:lpstr>Poppins Bold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 Gradient Agriculture Report Presentation</dc:title>
  <dc:creator>Máximo Florín Beltrán</dc:creator>
  <cp:lastModifiedBy>TOMÁS GARCÍA GARRIDO</cp:lastModifiedBy>
  <cp:revision>7</cp:revision>
  <dcterms:created xsi:type="dcterms:W3CDTF">2006-08-16T00:00:00Z</dcterms:created>
  <dcterms:modified xsi:type="dcterms:W3CDTF">2026-02-10T20:10:48Z</dcterms:modified>
  <dc:identifier>DAGiWUaeVxE</dc:identifier>
</cp:coreProperties>
</file>